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ommentAuthors.xml" ContentType="application/vnd.openxmlformats-officedocument.presentationml.commentAuthors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Default Extension="png" ContentType="image/png"/>
  <Override PartName="/ppt/diagrams/colors2.xml" ContentType="application/vnd.openxmlformats-officedocument.drawingml.diagramColors+xml"/>
  <Override PartName="/ppt/diagrams/drawing3.xml" ContentType="application/vnd.ms-office.drawingml.diagramDrawing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vml" ContentType="application/vnd.openxmlformats-officedocument.vmlDrawing"/>
  <Default Extension="gif" ContentType="image/gif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810" r:id="rId2"/>
  </p:sldMasterIdLst>
  <p:notesMasterIdLst>
    <p:notesMasterId r:id="rId60"/>
  </p:notesMasterIdLst>
  <p:handoutMasterIdLst>
    <p:handoutMasterId r:id="rId61"/>
  </p:handoutMasterIdLst>
  <p:sldIdLst>
    <p:sldId id="256" r:id="rId3"/>
    <p:sldId id="257" r:id="rId4"/>
    <p:sldId id="492" r:id="rId5"/>
    <p:sldId id="409" r:id="rId6"/>
    <p:sldId id="495" r:id="rId7"/>
    <p:sldId id="500" r:id="rId8"/>
    <p:sldId id="498" r:id="rId9"/>
    <p:sldId id="551" r:id="rId10"/>
    <p:sldId id="502" r:id="rId11"/>
    <p:sldId id="501" r:id="rId12"/>
    <p:sldId id="497" r:id="rId13"/>
    <p:sldId id="499" r:id="rId14"/>
    <p:sldId id="503" r:id="rId15"/>
    <p:sldId id="504" r:id="rId16"/>
    <p:sldId id="505" r:id="rId17"/>
    <p:sldId id="506" r:id="rId18"/>
    <p:sldId id="528" r:id="rId19"/>
    <p:sldId id="507" r:id="rId20"/>
    <p:sldId id="508" r:id="rId21"/>
    <p:sldId id="509" r:id="rId22"/>
    <p:sldId id="552" r:id="rId23"/>
    <p:sldId id="553" r:id="rId24"/>
    <p:sldId id="554" r:id="rId25"/>
    <p:sldId id="510" r:id="rId26"/>
    <p:sldId id="511" r:id="rId27"/>
    <p:sldId id="526" r:id="rId28"/>
    <p:sldId id="512" r:id="rId29"/>
    <p:sldId id="513" r:id="rId30"/>
    <p:sldId id="515" r:id="rId31"/>
    <p:sldId id="516" r:id="rId32"/>
    <p:sldId id="517" r:id="rId33"/>
    <p:sldId id="518" r:id="rId34"/>
    <p:sldId id="519" r:id="rId35"/>
    <p:sldId id="520" r:id="rId36"/>
    <p:sldId id="462" r:id="rId37"/>
    <p:sldId id="521" r:id="rId38"/>
    <p:sldId id="522" r:id="rId39"/>
    <p:sldId id="459" r:id="rId40"/>
    <p:sldId id="523" r:id="rId41"/>
    <p:sldId id="524" r:id="rId42"/>
    <p:sldId id="460" r:id="rId43"/>
    <p:sldId id="532" r:id="rId44"/>
    <p:sldId id="541" r:id="rId45"/>
    <p:sldId id="533" r:id="rId46"/>
    <p:sldId id="542" r:id="rId47"/>
    <p:sldId id="540" r:id="rId48"/>
    <p:sldId id="527" r:id="rId49"/>
    <p:sldId id="543" r:id="rId50"/>
    <p:sldId id="550" r:id="rId51"/>
    <p:sldId id="544" r:id="rId52"/>
    <p:sldId id="545" r:id="rId53"/>
    <p:sldId id="546" r:id="rId54"/>
    <p:sldId id="547" r:id="rId55"/>
    <p:sldId id="529" r:id="rId56"/>
    <p:sldId id="548" r:id="rId57"/>
    <p:sldId id="531" r:id="rId58"/>
    <p:sldId id="525" r:id="rId59"/>
  </p:sldIdLst>
  <p:sldSz cx="9144000" cy="6858000" type="screen4x3"/>
  <p:notesSz cx="9144000" cy="6858000"/>
  <p:defaultTextStyle>
    <a:defPPr>
      <a:defRPr lang="ru-RU"/>
    </a:defPPr>
    <a:lvl1pPr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4400" kern="1200">
        <a:solidFill>
          <a:schemeClr val="tx2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4400" kern="1200">
        <a:solidFill>
          <a:schemeClr val="tx2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FF3300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16" autoAdjust="0"/>
    <p:restoredTop sz="94539" autoAdjust="0"/>
  </p:normalViewPr>
  <p:slideViewPr>
    <p:cSldViewPr>
      <p:cViewPr>
        <p:scale>
          <a:sx n="75" d="100"/>
          <a:sy n="75" d="100"/>
        </p:scale>
        <p:origin x="-1920" y="-8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notesMaster" Target="notesMasters/notesMaster1.xml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D:\&#1051;&#1045;&#1050;&#1062;&#1048;&#1048;\total_and_per_capita_wealth_of_nation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ru-RU"/>
  <c:chart>
    <c:title>
      <c:tx>
        <c:rich>
          <a:bodyPr/>
          <a:lstStyle/>
          <a:p>
            <a:pPr>
              <a:defRPr/>
            </a:pPr>
            <a:r>
              <a:rPr lang="ru-RU"/>
              <a:t>Национальное</a:t>
            </a:r>
            <a:r>
              <a:rPr lang="ru-RU" baseline="0"/>
              <a:t> богатство РБ, 2005</a:t>
            </a:r>
            <a:endParaRPr lang="ru-RU"/>
          </a:p>
        </c:rich>
      </c:tx>
      <c:layout>
        <c:manualLayout>
          <c:xMode val="edge"/>
          <c:yMode val="edge"/>
          <c:x val="0.46148148148148138"/>
          <c:y val="1.6129032258064533E-2"/>
        </c:manualLayout>
      </c:layout>
    </c:title>
    <c:view3D>
      <c:rotX val="75"/>
      <c:perspective val="30"/>
    </c:view3D>
    <c:plotArea>
      <c:layout/>
      <c:pie3DChart>
        <c:varyColors val="1"/>
        <c:ser>
          <c:idx val="0"/>
          <c:order val="0"/>
          <c:explosion val="25"/>
          <c:dLbls>
            <c:dLbl>
              <c:idx val="3"/>
              <c:layout>
                <c:manualLayout>
                  <c:x val="-1.793493000874892E-2"/>
                  <c:y val="4.4663896179644315E-2"/>
                </c:manualLayout>
              </c:layout>
              <c:dLblPos val="bestFit"/>
              <c:showCatName val="1"/>
              <c:showPercent val="1"/>
            </c:dLbl>
            <c:txPr>
              <a:bodyPr/>
              <a:lstStyle/>
              <a:p>
                <a:pPr>
                  <a:defRPr sz="1600" b="1"/>
                </a:pPr>
                <a:endParaRPr lang="ru-RU"/>
              </a:p>
            </c:txPr>
            <c:dLblPos val="bestFit"/>
            <c:showCatName val="1"/>
            <c:showPercent val="1"/>
          </c:dLbls>
          <c:cat>
            <c:strRef>
              <c:f>Лист1!$D$10:$G$10</c:f>
              <c:strCache>
                <c:ptCount val="4"/>
                <c:pt idx="0">
                  <c:v>Intangible Capital</c:v>
                </c:pt>
                <c:pt idx="1">
                  <c:v>Net Foreign Assets</c:v>
                </c:pt>
                <c:pt idx="2">
                  <c:v>Produced Capital</c:v>
                </c:pt>
                <c:pt idx="3">
                  <c:v>Natural Capital</c:v>
                </c:pt>
              </c:strCache>
            </c:strRef>
          </c:cat>
          <c:val>
            <c:numRef>
              <c:f>Лист1!$D$11:$G$11</c:f>
              <c:numCache>
                <c:formatCode>#,##0</c:formatCode>
                <c:ptCount val="4"/>
                <c:pt idx="0">
                  <c:v>316921021244.79803</c:v>
                </c:pt>
                <c:pt idx="1">
                  <c:v>-4055780573.2968936</c:v>
                </c:pt>
                <c:pt idx="2">
                  <c:v>95917304260.116211</c:v>
                </c:pt>
                <c:pt idx="3">
                  <c:v>58376978811.516869</c:v>
                </c:pt>
              </c:numCache>
            </c:numRef>
          </c:val>
        </c:ser>
        <c:dLbls>
          <c:showCatName val="1"/>
          <c:showPercent val="1"/>
        </c:dLbls>
      </c:pie3DChart>
    </c:plotArea>
    <c:plotVisOnly val="1"/>
    <c:dispBlanksAs val="zero"/>
  </c:chart>
  <c:externalData r:id="rId1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D68D6D-E351-4928-9B56-25DFAA55458F}" type="doc">
      <dgm:prSet loTypeId="urn:microsoft.com/office/officeart/2005/8/layout/hierarchy1" loCatId="hierarchy" qsTypeId="urn:microsoft.com/office/officeart/2005/8/quickstyle/simple1" qsCatId="simple" csTypeId="urn:microsoft.com/office/officeart/2005/8/colors/accent2_5" csCatId="accent2" phldr="1"/>
      <dgm:spPr/>
      <dgm:t>
        <a:bodyPr/>
        <a:lstStyle/>
        <a:p>
          <a:endParaRPr lang="ru-RU"/>
        </a:p>
      </dgm:t>
    </dgm:pt>
    <dgm:pt modelId="{39A3B05C-5500-41ED-A236-87FA15BEBB7D}">
      <dgm:prSet phldrT="[Текст]"/>
      <dgm:spPr/>
      <dgm:t>
        <a:bodyPr/>
        <a:lstStyle/>
        <a:p>
          <a:r>
            <a:rPr lang="ru-RU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Произведенный продукт</a:t>
          </a:r>
          <a:endParaRPr lang="ru-RU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C9A2EC3-C29A-4081-9D78-23BFB7920396}" type="parTrans" cxnId="{6720D32F-2649-4263-915C-1A381568BDFD}">
      <dgm:prSet/>
      <dgm:spPr/>
      <dgm:t>
        <a:bodyPr/>
        <a:lstStyle/>
        <a:p>
          <a:endParaRPr lang="ru-RU"/>
        </a:p>
      </dgm:t>
    </dgm:pt>
    <dgm:pt modelId="{4051BB63-E361-4A26-82C5-07567ED665A1}" type="sibTrans" cxnId="{6720D32F-2649-4263-915C-1A381568BDFD}">
      <dgm:prSet/>
      <dgm:spPr/>
      <dgm:t>
        <a:bodyPr/>
        <a:lstStyle/>
        <a:p>
          <a:endParaRPr lang="ru-RU"/>
        </a:p>
      </dgm:t>
    </dgm:pt>
    <dgm:pt modelId="{7622E893-E3C6-41F5-BF51-F61CF6C5B6ED}">
      <dgm:prSet phldrT="[Текст]"/>
      <dgm:spPr/>
      <dgm:t>
        <a:bodyPr/>
        <a:lstStyle/>
        <a:p>
          <a:r>
            <a:rPr lang="ru-RU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Промежуточный продукт:</a:t>
          </a:r>
        </a:p>
        <a:p>
          <a:r>
            <a:rPr lang="ru-RU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будет подвергаться обработке (сырье, материалы)</a:t>
          </a:r>
          <a:endParaRPr lang="ru-RU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99097B8E-4349-493A-A401-AED6FF1142A1}" type="parTrans" cxnId="{9F71F91B-6965-42E5-A1B7-C11FBE91C23E}">
      <dgm:prSet/>
      <dgm:spPr/>
      <dgm:t>
        <a:bodyPr/>
        <a:lstStyle/>
        <a:p>
          <a:endParaRPr lang="ru-RU"/>
        </a:p>
      </dgm:t>
    </dgm:pt>
    <dgm:pt modelId="{446B0BAA-501B-4768-AE00-EB6F2FF04842}" type="sibTrans" cxnId="{9F71F91B-6965-42E5-A1B7-C11FBE91C23E}">
      <dgm:prSet/>
      <dgm:spPr/>
      <dgm:t>
        <a:bodyPr/>
        <a:lstStyle/>
        <a:p>
          <a:endParaRPr lang="ru-RU"/>
        </a:p>
      </dgm:t>
    </dgm:pt>
    <dgm:pt modelId="{0A789C62-0962-48CB-BD7E-98C712305BDB}">
      <dgm:prSet phldrT="[Текст]"/>
      <dgm:spPr/>
      <dgm:t>
        <a:bodyPr/>
        <a:lstStyle/>
        <a:p>
          <a:r>
            <a:rPr lang="ru-RU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Конечный продукт:</a:t>
          </a:r>
        </a:p>
        <a:p>
          <a:r>
            <a:rPr lang="ru-RU" b="1" dirty="0" smtClean="0">
              <a:latin typeface="Verdana" pitchFamily="34" charset="0"/>
              <a:ea typeface="Verdana" pitchFamily="34" charset="0"/>
              <a:cs typeface="Verdana" pitchFamily="34" charset="0"/>
            </a:rPr>
            <a:t>готов к употреблению (товары и услуги)</a:t>
          </a:r>
          <a:endParaRPr lang="ru-RU" b="1" dirty="0">
            <a:latin typeface="Verdana" pitchFamily="34" charset="0"/>
            <a:ea typeface="Verdana" pitchFamily="34" charset="0"/>
            <a:cs typeface="Verdana" pitchFamily="34" charset="0"/>
          </a:endParaRPr>
        </a:p>
      </dgm:t>
    </dgm:pt>
    <dgm:pt modelId="{2D94506F-A100-4D2B-A885-950FE059F7D7}" type="parTrans" cxnId="{0116C2FB-E1DC-4B49-B222-0095E78ED6CF}">
      <dgm:prSet/>
      <dgm:spPr/>
      <dgm:t>
        <a:bodyPr/>
        <a:lstStyle/>
        <a:p>
          <a:endParaRPr lang="ru-RU"/>
        </a:p>
      </dgm:t>
    </dgm:pt>
    <dgm:pt modelId="{0BE2F97C-F3CC-41ED-84C8-F71AE0CE2DA1}" type="sibTrans" cxnId="{0116C2FB-E1DC-4B49-B222-0095E78ED6CF}">
      <dgm:prSet/>
      <dgm:spPr/>
      <dgm:t>
        <a:bodyPr/>
        <a:lstStyle/>
        <a:p>
          <a:endParaRPr lang="ru-RU"/>
        </a:p>
      </dgm:t>
    </dgm:pt>
    <dgm:pt modelId="{CE68332A-787E-4EBD-93F7-E4EB1F3928B5}" type="pres">
      <dgm:prSet presAssocID="{0ED68D6D-E351-4928-9B56-25DFAA55458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D8BF2BF6-76B4-4708-B263-8FAED3B1EB19}" type="pres">
      <dgm:prSet presAssocID="{39A3B05C-5500-41ED-A236-87FA15BEBB7D}" presName="hierRoot1" presStyleCnt="0"/>
      <dgm:spPr/>
    </dgm:pt>
    <dgm:pt modelId="{9F4F10AF-AC30-4542-A9D8-132A32B79B5F}" type="pres">
      <dgm:prSet presAssocID="{39A3B05C-5500-41ED-A236-87FA15BEBB7D}" presName="composite" presStyleCnt="0"/>
      <dgm:spPr/>
    </dgm:pt>
    <dgm:pt modelId="{54AFD6AC-BC87-41F5-81E9-7B000E00F5AE}" type="pres">
      <dgm:prSet presAssocID="{39A3B05C-5500-41ED-A236-87FA15BEBB7D}" presName="background" presStyleLbl="node0" presStyleIdx="0" presStyleCnt="1"/>
      <dgm:spPr/>
    </dgm:pt>
    <dgm:pt modelId="{FE646FB0-4B95-49BB-BE3C-2403C04E09F7}" type="pres">
      <dgm:prSet presAssocID="{39A3B05C-5500-41ED-A236-87FA15BEBB7D}" presName="text" presStyleLbl="fgAcc0" presStyleIdx="0" presStyleCnt="1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FB40B02A-5B7F-4B8C-A8C8-DB409E94E067}" type="pres">
      <dgm:prSet presAssocID="{39A3B05C-5500-41ED-A236-87FA15BEBB7D}" presName="hierChild2" presStyleCnt="0"/>
      <dgm:spPr/>
    </dgm:pt>
    <dgm:pt modelId="{9FF3E145-DF4A-4699-BC2C-187641F6F170}" type="pres">
      <dgm:prSet presAssocID="{99097B8E-4349-493A-A401-AED6FF1142A1}" presName="Name10" presStyleLbl="parChTrans1D2" presStyleIdx="0" presStyleCnt="2"/>
      <dgm:spPr/>
      <dgm:t>
        <a:bodyPr/>
        <a:lstStyle/>
        <a:p>
          <a:endParaRPr lang="ru-RU"/>
        </a:p>
      </dgm:t>
    </dgm:pt>
    <dgm:pt modelId="{295EF256-B334-41DA-807F-8609D11071FB}" type="pres">
      <dgm:prSet presAssocID="{7622E893-E3C6-41F5-BF51-F61CF6C5B6ED}" presName="hierRoot2" presStyleCnt="0"/>
      <dgm:spPr/>
    </dgm:pt>
    <dgm:pt modelId="{CA9341DD-CD26-4F6C-959A-4E07A9DDDB72}" type="pres">
      <dgm:prSet presAssocID="{7622E893-E3C6-41F5-BF51-F61CF6C5B6ED}" presName="composite2" presStyleCnt="0"/>
      <dgm:spPr/>
    </dgm:pt>
    <dgm:pt modelId="{5A514DA1-B735-4233-B87A-33A777525894}" type="pres">
      <dgm:prSet presAssocID="{7622E893-E3C6-41F5-BF51-F61CF6C5B6ED}" presName="background2" presStyleLbl="node2" presStyleIdx="0" presStyleCnt="2"/>
      <dgm:spPr/>
    </dgm:pt>
    <dgm:pt modelId="{3C6748E9-CF19-44D3-9B17-87C061E279DF}" type="pres">
      <dgm:prSet presAssocID="{7622E893-E3C6-41F5-BF51-F61CF6C5B6ED}" presName="text2" presStyleLbl="fgAcc2" presStyleIdx="0" presStyleCnt="2" custLinFactNeighborX="-47607" custLinFactNeighborY="-1677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BC78AA06-BC7F-4254-911C-8874331F937D}" type="pres">
      <dgm:prSet presAssocID="{7622E893-E3C6-41F5-BF51-F61CF6C5B6ED}" presName="hierChild3" presStyleCnt="0"/>
      <dgm:spPr/>
    </dgm:pt>
    <dgm:pt modelId="{063C5F87-2EC4-4A40-BE6A-C0CFF85AB664}" type="pres">
      <dgm:prSet presAssocID="{2D94506F-A100-4D2B-A885-950FE059F7D7}" presName="Name10" presStyleLbl="parChTrans1D2" presStyleIdx="1" presStyleCnt="2"/>
      <dgm:spPr/>
      <dgm:t>
        <a:bodyPr/>
        <a:lstStyle/>
        <a:p>
          <a:endParaRPr lang="ru-RU"/>
        </a:p>
      </dgm:t>
    </dgm:pt>
    <dgm:pt modelId="{164285EF-C877-4F90-8200-B513553B2AF0}" type="pres">
      <dgm:prSet presAssocID="{0A789C62-0962-48CB-BD7E-98C712305BDB}" presName="hierRoot2" presStyleCnt="0"/>
      <dgm:spPr/>
    </dgm:pt>
    <dgm:pt modelId="{2B87531D-6C94-461D-AD36-195C3FF7B3E2}" type="pres">
      <dgm:prSet presAssocID="{0A789C62-0962-48CB-BD7E-98C712305BDB}" presName="composite2" presStyleCnt="0"/>
      <dgm:spPr/>
    </dgm:pt>
    <dgm:pt modelId="{155DFE30-5933-4A64-98EA-FE3B381E20A0}" type="pres">
      <dgm:prSet presAssocID="{0A789C62-0962-48CB-BD7E-98C712305BDB}" presName="background2" presStyleLbl="node2" presStyleIdx="1" presStyleCnt="2"/>
      <dgm:spPr/>
    </dgm:pt>
    <dgm:pt modelId="{AB8312AA-8C0C-4340-AC2E-17F24CED8932}" type="pres">
      <dgm:prSet presAssocID="{0A789C62-0962-48CB-BD7E-98C712305BDB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1FC952B4-5B4E-4021-A315-D4409827C158}" type="pres">
      <dgm:prSet presAssocID="{0A789C62-0962-48CB-BD7E-98C712305BDB}" presName="hierChild3" presStyleCnt="0"/>
      <dgm:spPr/>
    </dgm:pt>
  </dgm:ptLst>
  <dgm:cxnLst>
    <dgm:cxn modelId="{6A263F41-C148-4BD4-9C11-0AE1B6E5D6FC}" type="presOf" srcId="{39A3B05C-5500-41ED-A236-87FA15BEBB7D}" destId="{FE646FB0-4B95-49BB-BE3C-2403C04E09F7}" srcOrd="0" destOrd="0" presId="urn:microsoft.com/office/officeart/2005/8/layout/hierarchy1"/>
    <dgm:cxn modelId="{9F71F91B-6965-42E5-A1B7-C11FBE91C23E}" srcId="{39A3B05C-5500-41ED-A236-87FA15BEBB7D}" destId="{7622E893-E3C6-41F5-BF51-F61CF6C5B6ED}" srcOrd="0" destOrd="0" parTransId="{99097B8E-4349-493A-A401-AED6FF1142A1}" sibTransId="{446B0BAA-501B-4768-AE00-EB6F2FF04842}"/>
    <dgm:cxn modelId="{6B8FD38D-33CE-4EDA-B6BB-8D8776BA5BCD}" type="presOf" srcId="{7622E893-E3C6-41F5-BF51-F61CF6C5B6ED}" destId="{3C6748E9-CF19-44D3-9B17-87C061E279DF}" srcOrd="0" destOrd="0" presId="urn:microsoft.com/office/officeart/2005/8/layout/hierarchy1"/>
    <dgm:cxn modelId="{0116C2FB-E1DC-4B49-B222-0095E78ED6CF}" srcId="{39A3B05C-5500-41ED-A236-87FA15BEBB7D}" destId="{0A789C62-0962-48CB-BD7E-98C712305BDB}" srcOrd="1" destOrd="0" parTransId="{2D94506F-A100-4D2B-A885-950FE059F7D7}" sibTransId="{0BE2F97C-F3CC-41ED-84C8-F71AE0CE2DA1}"/>
    <dgm:cxn modelId="{F560A635-45F6-4BE1-B8E0-5C93F0858642}" type="presOf" srcId="{0A789C62-0962-48CB-BD7E-98C712305BDB}" destId="{AB8312AA-8C0C-4340-AC2E-17F24CED8932}" srcOrd="0" destOrd="0" presId="urn:microsoft.com/office/officeart/2005/8/layout/hierarchy1"/>
    <dgm:cxn modelId="{A60E5A72-034F-4D5C-BA16-F3D4E927526A}" type="presOf" srcId="{99097B8E-4349-493A-A401-AED6FF1142A1}" destId="{9FF3E145-DF4A-4699-BC2C-187641F6F170}" srcOrd="0" destOrd="0" presId="urn:microsoft.com/office/officeart/2005/8/layout/hierarchy1"/>
    <dgm:cxn modelId="{A86D5CEF-CB08-4484-92AA-C91E7843E817}" type="presOf" srcId="{2D94506F-A100-4D2B-A885-950FE059F7D7}" destId="{063C5F87-2EC4-4A40-BE6A-C0CFF85AB664}" srcOrd="0" destOrd="0" presId="urn:microsoft.com/office/officeart/2005/8/layout/hierarchy1"/>
    <dgm:cxn modelId="{C6C08732-6273-4F4A-B657-5E82B04D93E1}" type="presOf" srcId="{0ED68D6D-E351-4928-9B56-25DFAA55458F}" destId="{CE68332A-787E-4EBD-93F7-E4EB1F3928B5}" srcOrd="0" destOrd="0" presId="urn:microsoft.com/office/officeart/2005/8/layout/hierarchy1"/>
    <dgm:cxn modelId="{6720D32F-2649-4263-915C-1A381568BDFD}" srcId="{0ED68D6D-E351-4928-9B56-25DFAA55458F}" destId="{39A3B05C-5500-41ED-A236-87FA15BEBB7D}" srcOrd="0" destOrd="0" parTransId="{9C9A2EC3-C29A-4081-9D78-23BFB7920396}" sibTransId="{4051BB63-E361-4A26-82C5-07567ED665A1}"/>
    <dgm:cxn modelId="{6170795C-956A-4CA6-92A7-DE29BAA66681}" type="presParOf" srcId="{CE68332A-787E-4EBD-93F7-E4EB1F3928B5}" destId="{D8BF2BF6-76B4-4708-B263-8FAED3B1EB19}" srcOrd="0" destOrd="0" presId="urn:microsoft.com/office/officeart/2005/8/layout/hierarchy1"/>
    <dgm:cxn modelId="{6B9DCBE0-2B36-4906-85A1-29A9FB83C8CD}" type="presParOf" srcId="{D8BF2BF6-76B4-4708-B263-8FAED3B1EB19}" destId="{9F4F10AF-AC30-4542-A9D8-132A32B79B5F}" srcOrd="0" destOrd="0" presId="urn:microsoft.com/office/officeart/2005/8/layout/hierarchy1"/>
    <dgm:cxn modelId="{A0B96149-1F96-400C-ADD6-378D96B7D06A}" type="presParOf" srcId="{9F4F10AF-AC30-4542-A9D8-132A32B79B5F}" destId="{54AFD6AC-BC87-41F5-81E9-7B000E00F5AE}" srcOrd="0" destOrd="0" presId="urn:microsoft.com/office/officeart/2005/8/layout/hierarchy1"/>
    <dgm:cxn modelId="{893403A0-9586-4335-9F60-F3DA15FF626F}" type="presParOf" srcId="{9F4F10AF-AC30-4542-A9D8-132A32B79B5F}" destId="{FE646FB0-4B95-49BB-BE3C-2403C04E09F7}" srcOrd="1" destOrd="0" presId="urn:microsoft.com/office/officeart/2005/8/layout/hierarchy1"/>
    <dgm:cxn modelId="{88FD387B-4741-4F16-B4B0-16D0856C69BC}" type="presParOf" srcId="{D8BF2BF6-76B4-4708-B263-8FAED3B1EB19}" destId="{FB40B02A-5B7F-4B8C-A8C8-DB409E94E067}" srcOrd="1" destOrd="0" presId="urn:microsoft.com/office/officeart/2005/8/layout/hierarchy1"/>
    <dgm:cxn modelId="{7CF4DE3C-ED98-4987-B306-4720C73715CE}" type="presParOf" srcId="{FB40B02A-5B7F-4B8C-A8C8-DB409E94E067}" destId="{9FF3E145-DF4A-4699-BC2C-187641F6F170}" srcOrd="0" destOrd="0" presId="urn:microsoft.com/office/officeart/2005/8/layout/hierarchy1"/>
    <dgm:cxn modelId="{26211D4C-904D-42AF-8E0E-2B5D1614AA09}" type="presParOf" srcId="{FB40B02A-5B7F-4B8C-A8C8-DB409E94E067}" destId="{295EF256-B334-41DA-807F-8609D11071FB}" srcOrd="1" destOrd="0" presId="urn:microsoft.com/office/officeart/2005/8/layout/hierarchy1"/>
    <dgm:cxn modelId="{70C9796D-0585-44B1-8E6E-74A2D726EE3B}" type="presParOf" srcId="{295EF256-B334-41DA-807F-8609D11071FB}" destId="{CA9341DD-CD26-4F6C-959A-4E07A9DDDB72}" srcOrd="0" destOrd="0" presId="urn:microsoft.com/office/officeart/2005/8/layout/hierarchy1"/>
    <dgm:cxn modelId="{43B967D6-B57A-4E4A-84FF-F16D89C3D8B3}" type="presParOf" srcId="{CA9341DD-CD26-4F6C-959A-4E07A9DDDB72}" destId="{5A514DA1-B735-4233-B87A-33A777525894}" srcOrd="0" destOrd="0" presId="urn:microsoft.com/office/officeart/2005/8/layout/hierarchy1"/>
    <dgm:cxn modelId="{77368A7C-2A2F-45A8-887D-F41660D45513}" type="presParOf" srcId="{CA9341DD-CD26-4F6C-959A-4E07A9DDDB72}" destId="{3C6748E9-CF19-44D3-9B17-87C061E279DF}" srcOrd="1" destOrd="0" presId="urn:microsoft.com/office/officeart/2005/8/layout/hierarchy1"/>
    <dgm:cxn modelId="{CE1772A6-8FA5-401A-A321-A346569B9E4F}" type="presParOf" srcId="{295EF256-B334-41DA-807F-8609D11071FB}" destId="{BC78AA06-BC7F-4254-911C-8874331F937D}" srcOrd="1" destOrd="0" presId="urn:microsoft.com/office/officeart/2005/8/layout/hierarchy1"/>
    <dgm:cxn modelId="{FC9040D4-6259-4A33-952E-508BFA3CC7C7}" type="presParOf" srcId="{FB40B02A-5B7F-4B8C-A8C8-DB409E94E067}" destId="{063C5F87-2EC4-4A40-BE6A-C0CFF85AB664}" srcOrd="2" destOrd="0" presId="urn:microsoft.com/office/officeart/2005/8/layout/hierarchy1"/>
    <dgm:cxn modelId="{BC525B9F-EB08-4D40-A663-A5D4D4C43DBF}" type="presParOf" srcId="{FB40B02A-5B7F-4B8C-A8C8-DB409E94E067}" destId="{164285EF-C877-4F90-8200-B513553B2AF0}" srcOrd="3" destOrd="0" presId="urn:microsoft.com/office/officeart/2005/8/layout/hierarchy1"/>
    <dgm:cxn modelId="{45E22644-575A-4752-92D9-5B936588B4E5}" type="presParOf" srcId="{164285EF-C877-4F90-8200-B513553B2AF0}" destId="{2B87531D-6C94-461D-AD36-195C3FF7B3E2}" srcOrd="0" destOrd="0" presId="urn:microsoft.com/office/officeart/2005/8/layout/hierarchy1"/>
    <dgm:cxn modelId="{2B89C0F1-3029-41F0-8CED-C747BA7E6921}" type="presParOf" srcId="{2B87531D-6C94-461D-AD36-195C3FF7B3E2}" destId="{155DFE30-5933-4A64-98EA-FE3B381E20A0}" srcOrd="0" destOrd="0" presId="urn:microsoft.com/office/officeart/2005/8/layout/hierarchy1"/>
    <dgm:cxn modelId="{D07BE3BA-CC0E-4023-9BC7-09A447D8720B}" type="presParOf" srcId="{2B87531D-6C94-461D-AD36-195C3FF7B3E2}" destId="{AB8312AA-8C0C-4340-AC2E-17F24CED8932}" srcOrd="1" destOrd="0" presId="urn:microsoft.com/office/officeart/2005/8/layout/hierarchy1"/>
    <dgm:cxn modelId="{4493C9BE-D2EB-4F69-B4EF-E9750D5EC4F1}" type="presParOf" srcId="{164285EF-C877-4F90-8200-B513553B2AF0}" destId="{1FC952B4-5B4E-4021-A315-D4409827C158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E70A3BA-1142-419D-A0AA-3AB233C4B4DD}" type="doc">
      <dgm:prSet loTypeId="urn:microsoft.com/office/officeart/2005/8/layout/chart3" loCatId="cycle" qsTypeId="urn:microsoft.com/office/officeart/2005/8/quickstyle/simple3" qsCatId="simple" csTypeId="urn:microsoft.com/office/officeart/2005/8/colors/accent1_2" csCatId="accent1" phldr="1"/>
      <dgm:spPr/>
    </dgm:pt>
    <dgm:pt modelId="{49DE06A3-277A-4B90-9104-CECD03D4F60A}">
      <dgm:prSet phldrT="[Текст]" custT="1"/>
      <dgm:spPr/>
      <dgm:t>
        <a:bodyPr/>
        <a:lstStyle/>
        <a:p>
          <a:r>
            <a:rPr lang="ru-RU" sz="1600" b="1" dirty="0" smtClean="0">
              <a:latin typeface="Arial" pitchFamily="34" charset="0"/>
              <a:cs typeface="Arial" pitchFamily="34" charset="0"/>
            </a:rPr>
            <a:t>Расходы фирм на инвестиционные товары (</a:t>
          </a:r>
          <a:r>
            <a:rPr lang="en-US" sz="1600" b="1" dirty="0" smtClean="0">
              <a:latin typeface="Arial" pitchFamily="34" charset="0"/>
              <a:cs typeface="Arial" pitchFamily="34" charset="0"/>
            </a:rPr>
            <a:t>I)</a:t>
          </a:r>
          <a:endParaRPr lang="ru-RU" sz="1600" b="1" dirty="0">
            <a:latin typeface="Arial" pitchFamily="34" charset="0"/>
            <a:cs typeface="Arial" pitchFamily="34" charset="0"/>
          </a:endParaRPr>
        </a:p>
      </dgm:t>
    </dgm:pt>
    <dgm:pt modelId="{FDB6977D-B536-426A-B32A-A522BAAC8995}" type="parTrans" cxnId="{8A0A4D8F-C9FE-46BA-9794-3C4C204B4408}">
      <dgm:prSet/>
      <dgm:spPr/>
      <dgm:t>
        <a:bodyPr/>
        <a:lstStyle/>
        <a:p>
          <a:endParaRPr lang="ru-RU"/>
        </a:p>
      </dgm:t>
    </dgm:pt>
    <dgm:pt modelId="{56F91607-09A5-44D9-AE1D-8C3380443F76}" type="sibTrans" cxnId="{8A0A4D8F-C9FE-46BA-9794-3C4C204B4408}">
      <dgm:prSet/>
      <dgm:spPr/>
      <dgm:t>
        <a:bodyPr/>
        <a:lstStyle/>
        <a:p>
          <a:endParaRPr lang="ru-RU"/>
        </a:p>
      </dgm:t>
    </dgm:pt>
    <dgm:pt modelId="{4DDDAFA9-F231-43EF-B67F-12E523CCD884}">
      <dgm:prSet phldrT="[Текст]" custT="1"/>
      <dgm:spPr/>
      <dgm:t>
        <a:bodyPr/>
        <a:lstStyle/>
        <a:p>
          <a:r>
            <a:rPr lang="ru-RU" sz="1600" b="1" dirty="0" smtClean="0">
              <a:latin typeface="Arial" pitchFamily="34" charset="0"/>
              <a:cs typeface="Arial" pitchFamily="34" charset="0"/>
            </a:rPr>
            <a:t>Расходы государства на рынках ресурсов и товаров и услуг (</a:t>
          </a:r>
          <a:r>
            <a:rPr lang="en-US" sz="1600" b="1" dirty="0" smtClean="0">
              <a:latin typeface="Arial" pitchFamily="34" charset="0"/>
              <a:cs typeface="Arial" pitchFamily="34" charset="0"/>
            </a:rPr>
            <a:t>G)</a:t>
          </a:r>
          <a:endParaRPr lang="ru-RU" sz="1600" b="1" dirty="0">
            <a:latin typeface="Arial" pitchFamily="34" charset="0"/>
            <a:cs typeface="Arial" pitchFamily="34" charset="0"/>
          </a:endParaRPr>
        </a:p>
      </dgm:t>
    </dgm:pt>
    <dgm:pt modelId="{061EA69D-0EDA-4D5C-90A7-3F4518DBFD1A}" type="parTrans" cxnId="{C6915755-D94B-4B46-BD5E-F1F585724B5F}">
      <dgm:prSet/>
      <dgm:spPr/>
      <dgm:t>
        <a:bodyPr/>
        <a:lstStyle/>
        <a:p>
          <a:endParaRPr lang="ru-RU"/>
        </a:p>
      </dgm:t>
    </dgm:pt>
    <dgm:pt modelId="{C0B98342-24C1-4A78-AC88-F3603DCA202B}" type="sibTrans" cxnId="{C6915755-D94B-4B46-BD5E-F1F585724B5F}">
      <dgm:prSet/>
      <dgm:spPr/>
      <dgm:t>
        <a:bodyPr/>
        <a:lstStyle/>
        <a:p>
          <a:endParaRPr lang="ru-RU"/>
        </a:p>
      </dgm:t>
    </dgm:pt>
    <dgm:pt modelId="{BA805AB4-4C6F-449A-B4E0-C040D777CDA6}">
      <dgm:prSet phldrT="[Текст]" custT="1"/>
      <dgm:spPr/>
      <dgm:t>
        <a:bodyPr/>
        <a:lstStyle/>
        <a:p>
          <a:r>
            <a:rPr lang="ru-RU" sz="1600" b="1" dirty="0" smtClean="0">
              <a:latin typeface="Arial" pitchFamily="34" charset="0"/>
              <a:cs typeface="Arial" pitchFamily="34" charset="0"/>
            </a:rPr>
            <a:t>Потребительские расходы на покупку товаров и услуг (С)</a:t>
          </a:r>
          <a:endParaRPr lang="ru-RU" sz="1600" b="1" dirty="0">
            <a:latin typeface="Arial" pitchFamily="34" charset="0"/>
            <a:cs typeface="Arial" pitchFamily="34" charset="0"/>
          </a:endParaRPr>
        </a:p>
      </dgm:t>
    </dgm:pt>
    <dgm:pt modelId="{28A70D57-BB23-4E93-B9AC-8E6121D0919C}" type="parTrans" cxnId="{98DF9823-6074-47F0-AA68-3312E35A0C33}">
      <dgm:prSet/>
      <dgm:spPr/>
      <dgm:t>
        <a:bodyPr/>
        <a:lstStyle/>
        <a:p>
          <a:endParaRPr lang="ru-RU"/>
        </a:p>
      </dgm:t>
    </dgm:pt>
    <dgm:pt modelId="{F06DD188-9DD1-4FF2-807A-69D7A311ACC2}" type="sibTrans" cxnId="{98DF9823-6074-47F0-AA68-3312E35A0C33}">
      <dgm:prSet/>
      <dgm:spPr/>
      <dgm:t>
        <a:bodyPr/>
        <a:lstStyle/>
        <a:p>
          <a:endParaRPr lang="ru-RU"/>
        </a:p>
      </dgm:t>
    </dgm:pt>
    <dgm:pt modelId="{2392BF8F-79C5-4934-AC16-7042B16BEABA}">
      <dgm:prSet phldrT="[Текст]" custT="1"/>
      <dgm:spPr/>
      <dgm:t>
        <a:bodyPr/>
        <a:lstStyle/>
        <a:p>
          <a:r>
            <a:rPr lang="ru-RU" sz="1600" b="1" dirty="0" smtClean="0">
              <a:latin typeface="Arial" pitchFamily="34" charset="0"/>
              <a:cs typeface="Arial" pitchFamily="34" charset="0"/>
            </a:rPr>
            <a:t>Расходы внешнего мира: чистый экспорт = </a:t>
          </a:r>
          <a:r>
            <a:rPr lang="ru-RU" sz="1600" b="1" dirty="0" err="1" smtClean="0">
              <a:latin typeface="Arial" pitchFamily="34" charset="0"/>
              <a:cs typeface="Arial" pitchFamily="34" charset="0"/>
            </a:rPr>
            <a:t>экспорт</a:t>
          </a:r>
          <a:r>
            <a:rPr lang="ru-RU" sz="1600" b="1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600" b="1" dirty="0" smtClean="0">
              <a:latin typeface="Arial" pitchFamily="34" charset="0"/>
              <a:cs typeface="Arial" pitchFamily="34" charset="0"/>
            </a:rPr>
            <a:t>–  </a:t>
          </a:r>
          <a:r>
            <a:rPr lang="ru-RU" sz="1600" b="1" dirty="0" smtClean="0">
              <a:latin typeface="Arial" pitchFamily="34" charset="0"/>
              <a:cs typeface="Arial" pitchFamily="34" charset="0"/>
            </a:rPr>
            <a:t>импорт</a:t>
          </a:r>
          <a:r>
            <a:rPr lang="en-US" sz="1600" b="1" dirty="0" smtClean="0">
              <a:latin typeface="Arial" pitchFamily="34" charset="0"/>
              <a:cs typeface="Arial" pitchFamily="34" charset="0"/>
            </a:rPr>
            <a:t> (</a:t>
          </a:r>
          <a:r>
            <a:rPr lang="en-US" sz="1600" b="1" dirty="0" err="1" smtClean="0">
              <a:latin typeface="Arial" pitchFamily="34" charset="0"/>
              <a:cs typeface="Arial" pitchFamily="34" charset="0"/>
            </a:rPr>
            <a:t>Xn</a:t>
          </a:r>
          <a:r>
            <a:rPr lang="en-US" sz="1600" b="1" dirty="0" smtClean="0">
              <a:latin typeface="Arial" pitchFamily="34" charset="0"/>
              <a:cs typeface="Arial" pitchFamily="34" charset="0"/>
            </a:rPr>
            <a:t>)</a:t>
          </a:r>
          <a:endParaRPr lang="ru-RU" sz="1600" b="1" dirty="0">
            <a:latin typeface="Arial" pitchFamily="34" charset="0"/>
            <a:cs typeface="Arial" pitchFamily="34" charset="0"/>
          </a:endParaRPr>
        </a:p>
      </dgm:t>
    </dgm:pt>
    <dgm:pt modelId="{A3B192A6-5D75-4EA8-BAC0-5EE3154B61A3}" type="parTrans" cxnId="{E44A4928-548C-4EB8-92D5-6BDD3F1B1614}">
      <dgm:prSet/>
      <dgm:spPr/>
      <dgm:t>
        <a:bodyPr/>
        <a:lstStyle/>
        <a:p>
          <a:endParaRPr lang="ru-RU"/>
        </a:p>
      </dgm:t>
    </dgm:pt>
    <dgm:pt modelId="{4F946BE4-1192-4512-85DC-AAEA654B0387}" type="sibTrans" cxnId="{E44A4928-548C-4EB8-92D5-6BDD3F1B1614}">
      <dgm:prSet/>
      <dgm:spPr/>
      <dgm:t>
        <a:bodyPr/>
        <a:lstStyle/>
        <a:p>
          <a:endParaRPr lang="ru-RU"/>
        </a:p>
      </dgm:t>
    </dgm:pt>
    <dgm:pt modelId="{72BD0713-3DBA-4D48-AA17-B69E7CF3CF93}" type="pres">
      <dgm:prSet presAssocID="{DE70A3BA-1142-419D-A0AA-3AB233C4B4DD}" presName="compositeShape" presStyleCnt="0">
        <dgm:presLayoutVars>
          <dgm:chMax val="7"/>
          <dgm:dir/>
          <dgm:resizeHandles val="exact"/>
        </dgm:presLayoutVars>
      </dgm:prSet>
      <dgm:spPr/>
    </dgm:pt>
    <dgm:pt modelId="{D9E1F201-3B51-452E-B669-E126B92DEAFF}" type="pres">
      <dgm:prSet presAssocID="{DE70A3BA-1142-419D-A0AA-3AB233C4B4DD}" presName="wedge1" presStyleLbl="node1" presStyleIdx="0" presStyleCnt="4" custScaleX="120655" custScaleY="105526" custLinFactNeighborX="-6167" custLinFactNeighborY="3478"/>
      <dgm:spPr/>
      <dgm:t>
        <a:bodyPr/>
        <a:lstStyle/>
        <a:p>
          <a:endParaRPr lang="ru-RU"/>
        </a:p>
      </dgm:t>
    </dgm:pt>
    <dgm:pt modelId="{1843FDE2-7A6D-43C4-92C7-FD2A0FAA6F76}" type="pres">
      <dgm:prSet presAssocID="{DE70A3BA-1142-419D-A0AA-3AB233C4B4DD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D21F56F-BF83-44F7-B978-8FDDAE2F49A2}" type="pres">
      <dgm:prSet presAssocID="{DE70A3BA-1142-419D-A0AA-3AB233C4B4DD}" presName="wedge2" presStyleLbl="node1" presStyleIdx="1" presStyleCnt="4" custScaleX="120119" custScaleY="99072" custLinFactNeighborX="-2221" custLinFactNeighborY="4308"/>
      <dgm:spPr/>
      <dgm:t>
        <a:bodyPr/>
        <a:lstStyle/>
        <a:p>
          <a:endParaRPr lang="ru-RU"/>
        </a:p>
      </dgm:t>
    </dgm:pt>
    <dgm:pt modelId="{C83507C0-D8CA-4FB6-B4AD-DA01433D3434}" type="pres">
      <dgm:prSet presAssocID="{DE70A3BA-1142-419D-A0AA-3AB233C4B4DD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3E2219D-24B9-49CE-9690-5DD4CB221FD3}" type="pres">
      <dgm:prSet presAssocID="{DE70A3BA-1142-419D-A0AA-3AB233C4B4DD}" presName="wedge3" presStyleLbl="node1" presStyleIdx="2" presStyleCnt="4" custScaleX="113373" custScaleY="104861" custLinFactNeighborX="-7248" custLinFactNeighborY="3894"/>
      <dgm:spPr/>
      <dgm:t>
        <a:bodyPr/>
        <a:lstStyle/>
        <a:p>
          <a:endParaRPr lang="ru-RU"/>
        </a:p>
      </dgm:t>
    </dgm:pt>
    <dgm:pt modelId="{422B67E9-64F1-4FA5-A084-865A0D89300D}" type="pres">
      <dgm:prSet presAssocID="{DE70A3BA-1142-419D-A0AA-3AB233C4B4DD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5656871-16FA-431F-8E6E-CDBD0EEEEC93}" type="pres">
      <dgm:prSet presAssocID="{DE70A3BA-1142-419D-A0AA-3AB233C4B4DD}" presName="wedge4" presStyleLbl="node1" presStyleIdx="3" presStyleCnt="4" custScaleX="111573" custScaleY="104963" custLinFactNeighborX="-8148" custLinFactNeighborY="-1018"/>
      <dgm:spPr/>
      <dgm:t>
        <a:bodyPr/>
        <a:lstStyle/>
        <a:p>
          <a:endParaRPr lang="ru-RU"/>
        </a:p>
      </dgm:t>
    </dgm:pt>
    <dgm:pt modelId="{3E57709D-E0A8-4EE7-A294-F079A75A41C5}" type="pres">
      <dgm:prSet presAssocID="{DE70A3BA-1142-419D-A0AA-3AB233C4B4DD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7D51C376-421D-47B3-AC69-819FF53A5E24}" type="presOf" srcId="{2392BF8F-79C5-4934-AC16-7042B16BEABA}" destId="{33E2219D-24B9-49CE-9690-5DD4CB221FD3}" srcOrd="0" destOrd="0" presId="urn:microsoft.com/office/officeart/2005/8/layout/chart3"/>
    <dgm:cxn modelId="{98DF9823-6074-47F0-AA68-3312E35A0C33}" srcId="{DE70A3BA-1142-419D-A0AA-3AB233C4B4DD}" destId="{BA805AB4-4C6F-449A-B4E0-C040D777CDA6}" srcOrd="3" destOrd="0" parTransId="{28A70D57-BB23-4E93-B9AC-8E6121D0919C}" sibTransId="{F06DD188-9DD1-4FF2-807A-69D7A311ACC2}"/>
    <dgm:cxn modelId="{5F330AED-8AEE-426D-8909-FA909DBFFE5E}" type="presOf" srcId="{49DE06A3-277A-4B90-9104-CECD03D4F60A}" destId="{D9E1F201-3B51-452E-B669-E126B92DEAFF}" srcOrd="0" destOrd="0" presId="urn:microsoft.com/office/officeart/2005/8/layout/chart3"/>
    <dgm:cxn modelId="{8A0A4D8F-C9FE-46BA-9794-3C4C204B4408}" srcId="{DE70A3BA-1142-419D-A0AA-3AB233C4B4DD}" destId="{49DE06A3-277A-4B90-9104-CECD03D4F60A}" srcOrd="0" destOrd="0" parTransId="{FDB6977D-B536-426A-B32A-A522BAAC8995}" sibTransId="{56F91607-09A5-44D9-AE1D-8C3380443F76}"/>
    <dgm:cxn modelId="{95D86D23-6425-4657-94B7-6714668B234B}" type="presOf" srcId="{4DDDAFA9-F231-43EF-B67F-12E523CCD884}" destId="{1D21F56F-BF83-44F7-B978-8FDDAE2F49A2}" srcOrd="0" destOrd="0" presId="urn:microsoft.com/office/officeart/2005/8/layout/chart3"/>
    <dgm:cxn modelId="{C6915755-D94B-4B46-BD5E-F1F585724B5F}" srcId="{DE70A3BA-1142-419D-A0AA-3AB233C4B4DD}" destId="{4DDDAFA9-F231-43EF-B67F-12E523CCD884}" srcOrd="1" destOrd="0" parTransId="{061EA69D-0EDA-4D5C-90A7-3F4518DBFD1A}" sibTransId="{C0B98342-24C1-4A78-AC88-F3603DCA202B}"/>
    <dgm:cxn modelId="{E7F69454-2CDD-4F42-A599-A84994774A9D}" type="presOf" srcId="{49DE06A3-277A-4B90-9104-CECD03D4F60A}" destId="{1843FDE2-7A6D-43C4-92C7-FD2A0FAA6F76}" srcOrd="1" destOrd="0" presId="urn:microsoft.com/office/officeart/2005/8/layout/chart3"/>
    <dgm:cxn modelId="{93AB4010-C634-484C-83D8-26CF2340088F}" type="presOf" srcId="{BA805AB4-4C6F-449A-B4E0-C040D777CDA6}" destId="{B5656871-16FA-431F-8E6E-CDBD0EEEEC93}" srcOrd="0" destOrd="0" presId="urn:microsoft.com/office/officeart/2005/8/layout/chart3"/>
    <dgm:cxn modelId="{C73CB500-C457-447A-BD31-0A1F599760C9}" type="presOf" srcId="{2392BF8F-79C5-4934-AC16-7042B16BEABA}" destId="{422B67E9-64F1-4FA5-A084-865A0D89300D}" srcOrd="1" destOrd="0" presId="urn:microsoft.com/office/officeart/2005/8/layout/chart3"/>
    <dgm:cxn modelId="{22AFA893-4D01-4F65-8118-FF3BF96A37FF}" type="presOf" srcId="{BA805AB4-4C6F-449A-B4E0-C040D777CDA6}" destId="{3E57709D-E0A8-4EE7-A294-F079A75A41C5}" srcOrd="1" destOrd="0" presId="urn:microsoft.com/office/officeart/2005/8/layout/chart3"/>
    <dgm:cxn modelId="{C0161A7A-FBE4-4FED-A120-9941101F2DDE}" type="presOf" srcId="{4DDDAFA9-F231-43EF-B67F-12E523CCD884}" destId="{C83507C0-D8CA-4FB6-B4AD-DA01433D3434}" srcOrd="1" destOrd="0" presId="urn:microsoft.com/office/officeart/2005/8/layout/chart3"/>
    <dgm:cxn modelId="{A92D4AA6-18E6-4B74-AF2F-93A2D0EDBE39}" type="presOf" srcId="{DE70A3BA-1142-419D-A0AA-3AB233C4B4DD}" destId="{72BD0713-3DBA-4D48-AA17-B69E7CF3CF93}" srcOrd="0" destOrd="0" presId="urn:microsoft.com/office/officeart/2005/8/layout/chart3"/>
    <dgm:cxn modelId="{E44A4928-548C-4EB8-92D5-6BDD3F1B1614}" srcId="{DE70A3BA-1142-419D-A0AA-3AB233C4B4DD}" destId="{2392BF8F-79C5-4934-AC16-7042B16BEABA}" srcOrd="2" destOrd="0" parTransId="{A3B192A6-5D75-4EA8-BAC0-5EE3154B61A3}" sibTransId="{4F946BE4-1192-4512-85DC-AAEA654B0387}"/>
    <dgm:cxn modelId="{4CFFBEFC-8F34-45F2-A8B7-FCC110091A4E}" type="presParOf" srcId="{72BD0713-3DBA-4D48-AA17-B69E7CF3CF93}" destId="{D9E1F201-3B51-452E-B669-E126B92DEAFF}" srcOrd="0" destOrd="0" presId="urn:microsoft.com/office/officeart/2005/8/layout/chart3"/>
    <dgm:cxn modelId="{BF6CEAD0-8736-4657-870B-B5891FFE575C}" type="presParOf" srcId="{72BD0713-3DBA-4D48-AA17-B69E7CF3CF93}" destId="{1843FDE2-7A6D-43C4-92C7-FD2A0FAA6F76}" srcOrd="1" destOrd="0" presId="urn:microsoft.com/office/officeart/2005/8/layout/chart3"/>
    <dgm:cxn modelId="{B666A7F6-5E50-432C-82D6-ECA94924939B}" type="presParOf" srcId="{72BD0713-3DBA-4D48-AA17-B69E7CF3CF93}" destId="{1D21F56F-BF83-44F7-B978-8FDDAE2F49A2}" srcOrd="2" destOrd="0" presId="urn:microsoft.com/office/officeart/2005/8/layout/chart3"/>
    <dgm:cxn modelId="{D3544A15-FEA6-4397-A339-4083CC778C3F}" type="presParOf" srcId="{72BD0713-3DBA-4D48-AA17-B69E7CF3CF93}" destId="{C83507C0-D8CA-4FB6-B4AD-DA01433D3434}" srcOrd="3" destOrd="0" presId="urn:microsoft.com/office/officeart/2005/8/layout/chart3"/>
    <dgm:cxn modelId="{0C6A88A9-979C-402F-9E51-84559ABBAF2E}" type="presParOf" srcId="{72BD0713-3DBA-4D48-AA17-B69E7CF3CF93}" destId="{33E2219D-24B9-49CE-9690-5DD4CB221FD3}" srcOrd="4" destOrd="0" presId="urn:microsoft.com/office/officeart/2005/8/layout/chart3"/>
    <dgm:cxn modelId="{CB9F5FA6-3E3E-4050-8BF3-6567EFB0010E}" type="presParOf" srcId="{72BD0713-3DBA-4D48-AA17-B69E7CF3CF93}" destId="{422B67E9-64F1-4FA5-A084-865A0D89300D}" srcOrd="5" destOrd="0" presId="urn:microsoft.com/office/officeart/2005/8/layout/chart3"/>
    <dgm:cxn modelId="{EE04783A-265D-4661-A918-23184A34B06D}" type="presParOf" srcId="{72BD0713-3DBA-4D48-AA17-B69E7CF3CF93}" destId="{B5656871-16FA-431F-8E6E-CDBD0EEEEC93}" srcOrd="6" destOrd="0" presId="urn:microsoft.com/office/officeart/2005/8/layout/chart3"/>
    <dgm:cxn modelId="{579218B3-059E-4318-A816-53E3EDC4A3FE}" type="presParOf" srcId="{72BD0713-3DBA-4D48-AA17-B69E7CF3CF93}" destId="{3E57709D-E0A8-4EE7-A294-F079A75A41C5}" srcOrd="7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E83068-50C4-4DB9-8D40-CC7084251B56}" type="doc">
      <dgm:prSet loTypeId="urn:microsoft.com/office/officeart/2005/8/layout/venn2" loCatId="relationship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ru-RU"/>
        </a:p>
      </dgm:t>
    </dgm:pt>
    <dgm:pt modelId="{9F75A631-5B33-44FE-8093-728BD8EDFBF6}">
      <dgm:prSet phldrT="[Текст]" custT="1"/>
      <dgm:spPr/>
      <dgm:t>
        <a:bodyPr/>
        <a:lstStyle/>
        <a:p>
          <a:r>
            <a:rPr lang="ru-RU" sz="1600" b="1" dirty="0" smtClean="0">
              <a:latin typeface="Arial" pitchFamily="34" charset="0"/>
              <a:cs typeface="Arial" pitchFamily="34" charset="0"/>
            </a:rPr>
            <a:t>Чистый национальный доход</a:t>
          </a:r>
          <a:endParaRPr lang="ru-RU" sz="1600" b="1" dirty="0">
            <a:latin typeface="Arial" pitchFamily="34" charset="0"/>
            <a:cs typeface="Arial" pitchFamily="34" charset="0"/>
          </a:endParaRPr>
        </a:p>
      </dgm:t>
    </dgm:pt>
    <dgm:pt modelId="{A3750E04-8EBC-4CF5-98DC-1FE6420D99DA}" type="parTrans" cxnId="{622CDBC2-7BD4-4D2D-A06B-BE375DCA33B5}">
      <dgm:prSet/>
      <dgm:spPr/>
      <dgm:t>
        <a:bodyPr/>
        <a:lstStyle/>
        <a:p>
          <a:endParaRPr lang="ru-RU"/>
        </a:p>
      </dgm:t>
    </dgm:pt>
    <dgm:pt modelId="{DDBB91DF-9ABC-4807-9B8E-D4D4BFF17EDB}" type="sibTrans" cxnId="{622CDBC2-7BD4-4D2D-A06B-BE375DCA33B5}">
      <dgm:prSet/>
      <dgm:spPr/>
      <dgm:t>
        <a:bodyPr/>
        <a:lstStyle/>
        <a:p>
          <a:endParaRPr lang="ru-RU"/>
        </a:p>
      </dgm:t>
    </dgm:pt>
    <dgm:pt modelId="{35BF7704-6FC5-477D-823B-580B516B8BE1}">
      <dgm:prSet phldrT="[Текст]" custT="1"/>
      <dgm:spPr/>
      <dgm:t>
        <a:bodyPr/>
        <a:lstStyle/>
        <a:p>
          <a:r>
            <a:rPr lang="ru-RU" sz="1600" b="1" dirty="0" smtClean="0">
              <a:latin typeface="Arial" pitchFamily="34" charset="0"/>
              <a:cs typeface="Arial" pitchFamily="34" charset="0"/>
            </a:rPr>
            <a:t>Национальный доход</a:t>
          </a:r>
          <a:endParaRPr lang="ru-RU" sz="1600" b="1" dirty="0">
            <a:latin typeface="Arial" pitchFamily="34" charset="0"/>
            <a:cs typeface="Arial" pitchFamily="34" charset="0"/>
          </a:endParaRPr>
        </a:p>
      </dgm:t>
    </dgm:pt>
    <dgm:pt modelId="{AA7F7641-0226-499D-B51B-8748DB28F296}" type="parTrans" cxnId="{A99BB28B-6BA1-4BBF-ABC4-FFD33F5DA22A}">
      <dgm:prSet/>
      <dgm:spPr/>
      <dgm:t>
        <a:bodyPr/>
        <a:lstStyle/>
        <a:p>
          <a:endParaRPr lang="ru-RU"/>
        </a:p>
      </dgm:t>
    </dgm:pt>
    <dgm:pt modelId="{31C9FB09-885A-4426-B5B7-CE4E0A59E4B1}" type="sibTrans" cxnId="{A99BB28B-6BA1-4BBF-ABC4-FFD33F5DA22A}">
      <dgm:prSet/>
      <dgm:spPr/>
      <dgm:t>
        <a:bodyPr/>
        <a:lstStyle/>
        <a:p>
          <a:endParaRPr lang="ru-RU"/>
        </a:p>
      </dgm:t>
    </dgm:pt>
    <dgm:pt modelId="{13A20998-0209-4F48-9571-E3965294EB78}">
      <dgm:prSet phldrT="[Текст]" custT="1"/>
      <dgm:spPr/>
      <dgm:t>
        <a:bodyPr/>
        <a:lstStyle/>
        <a:p>
          <a:r>
            <a:rPr lang="ru-RU" sz="1600" b="1" smtClean="0">
              <a:latin typeface="Arial" pitchFamily="34" charset="0"/>
              <a:cs typeface="Arial" pitchFamily="34" charset="0"/>
            </a:rPr>
            <a:t>Личный доход</a:t>
          </a:r>
          <a:endParaRPr lang="ru-RU" sz="1600" b="1" dirty="0">
            <a:latin typeface="Arial" pitchFamily="34" charset="0"/>
            <a:cs typeface="Arial" pitchFamily="34" charset="0"/>
          </a:endParaRPr>
        </a:p>
      </dgm:t>
    </dgm:pt>
    <dgm:pt modelId="{C98D6615-F06B-44E7-94B1-F8D4F42AE23A}" type="parTrans" cxnId="{4757F60E-0EC3-436D-8C07-CD1491F97917}">
      <dgm:prSet/>
      <dgm:spPr/>
      <dgm:t>
        <a:bodyPr/>
        <a:lstStyle/>
        <a:p>
          <a:endParaRPr lang="ru-RU"/>
        </a:p>
      </dgm:t>
    </dgm:pt>
    <dgm:pt modelId="{9AC0A3AB-B042-4C3E-A9F1-D669FB9B016B}" type="sibTrans" cxnId="{4757F60E-0EC3-436D-8C07-CD1491F97917}">
      <dgm:prSet/>
      <dgm:spPr/>
      <dgm:t>
        <a:bodyPr/>
        <a:lstStyle/>
        <a:p>
          <a:endParaRPr lang="ru-RU"/>
        </a:p>
      </dgm:t>
    </dgm:pt>
    <dgm:pt modelId="{376D1889-B281-4087-A632-251CD1E195EE}">
      <dgm:prSet phldrT="[Текст]" custT="1"/>
      <dgm:spPr/>
      <dgm:t>
        <a:bodyPr/>
        <a:lstStyle/>
        <a:p>
          <a:r>
            <a:rPr lang="ru-RU" sz="1600" b="1" dirty="0" smtClean="0">
              <a:latin typeface="Arial" pitchFamily="34" charset="0"/>
              <a:cs typeface="Arial" pitchFamily="34" charset="0"/>
            </a:rPr>
            <a:t>Располагаемый доход (идет на потребление и сбережения)</a:t>
          </a:r>
          <a:endParaRPr lang="ru-RU" sz="1600" b="1" dirty="0">
            <a:latin typeface="Arial" pitchFamily="34" charset="0"/>
            <a:cs typeface="Arial" pitchFamily="34" charset="0"/>
          </a:endParaRPr>
        </a:p>
      </dgm:t>
    </dgm:pt>
    <dgm:pt modelId="{AF1FB8AB-FFE9-41D6-911A-EA4365044789}" type="parTrans" cxnId="{09402FEE-AFB3-4D99-931A-09E0C384DD66}">
      <dgm:prSet/>
      <dgm:spPr/>
      <dgm:t>
        <a:bodyPr/>
        <a:lstStyle/>
        <a:p>
          <a:endParaRPr lang="ru-RU"/>
        </a:p>
      </dgm:t>
    </dgm:pt>
    <dgm:pt modelId="{C4ECABB2-EF75-4B19-A691-D4E7734CC7A8}" type="sibTrans" cxnId="{09402FEE-AFB3-4D99-931A-09E0C384DD66}">
      <dgm:prSet/>
      <dgm:spPr/>
      <dgm:t>
        <a:bodyPr/>
        <a:lstStyle/>
        <a:p>
          <a:endParaRPr lang="ru-RU"/>
        </a:p>
      </dgm:t>
    </dgm:pt>
    <dgm:pt modelId="{897E733A-9327-4957-983F-EA5EAFF5AD10}">
      <dgm:prSet phldrT="[Текст]" custT="1"/>
      <dgm:spPr/>
      <dgm:t>
        <a:bodyPr/>
        <a:lstStyle/>
        <a:p>
          <a:r>
            <a:rPr lang="ru-RU" sz="1600" b="1" dirty="0" smtClean="0">
              <a:latin typeface="Arial" pitchFamily="34" charset="0"/>
              <a:cs typeface="Arial" pitchFamily="34" charset="0"/>
            </a:rPr>
            <a:t>Валовой национальный доход</a:t>
          </a:r>
          <a:endParaRPr lang="ru-RU" sz="1600" b="1" dirty="0">
            <a:latin typeface="Arial" pitchFamily="34" charset="0"/>
            <a:cs typeface="Arial" pitchFamily="34" charset="0"/>
          </a:endParaRPr>
        </a:p>
      </dgm:t>
    </dgm:pt>
    <dgm:pt modelId="{75F90BF9-A778-464E-AA57-AB6A3C3E6E3E}" type="parTrans" cxnId="{F2F46BD5-D59E-47D1-9E41-21FB0281C5CA}">
      <dgm:prSet/>
      <dgm:spPr/>
      <dgm:t>
        <a:bodyPr/>
        <a:lstStyle/>
        <a:p>
          <a:endParaRPr lang="ru-RU"/>
        </a:p>
      </dgm:t>
    </dgm:pt>
    <dgm:pt modelId="{74BAEBB8-38CC-44AD-A7CE-57334C67B7B6}" type="sibTrans" cxnId="{F2F46BD5-D59E-47D1-9E41-21FB0281C5CA}">
      <dgm:prSet/>
      <dgm:spPr/>
      <dgm:t>
        <a:bodyPr/>
        <a:lstStyle/>
        <a:p>
          <a:endParaRPr lang="ru-RU"/>
        </a:p>
      </dgm:t>
    </dgm:pt>
    <dgm:pt modelId="{B4AB5D69-F852-409B-8CAD-BBDE105F97F6}" type="pres">
      <dgm:prSet presAssocID="{50E83068-50C4-4DB9-8D40-CC7084251B56}" presName="Name0" presStyleCnt="0">
        <dgm:presLayoutVars>
          <dgm:chMax val="7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F55EB20-819C-4C65-874A-2F1E0B69EBE7}" type="pres">
      <dgm:prSet presAssocID="{50E83068-50C4-4DB9-8D40-CC7084251B56}" presName="comp1" presStyleCnt="0"/>
      <dgm:spPr/>
      <dgm:t>
        <a:bodyPr/>
        <a:lstStyle/>
        <a:p>
          <a:endParaRPr lang="ru-RU"/>
        </a:p>
      </dgm:t>
    </dgm:pt>
    <dgm:pt modelId="{CBBF135C-42F2-4E0C-9B4A-0375C44A2755}" type="pres">
      <dgm:prSet presAssocID="{50E83068-50C4-4DB9-8D40-CC7084251B56}" presName="circle1" presStyleLbl="node1" presStyleIdx="0" presStyleCnt="5"/>
      <dgm:spPr/>
      <dgm:t>
        <a:bodyPr/>
        <a:lstStyle/>
        <a:p>
          <a:endParaRPr lang="ru-RU"/>
        </a:p>
      </dgm:t>
    </dgm:pt>
    <dgm:pt modelId="{02BB91B3-EFAF-4AF4-8176-D2721D49C0F4}" type="pres">
      <dgm:prSet presAssocID="{50E83068-50C4-4DB9-8D40-CC7084251B56}" presName="c1text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3C5E61D-A730-4EBA-A557-95FAD0206C84}" type="pres">
      <dgm:prSet presAssocID="{50E83068-50C4-4DB9-8D40-CC7084251B56}" presName="comp2" presStyleCnt="0"/>
      <dgm:spPr/>
      <dgm:t>
        <a:bodyPr/>
        <a:lstStyle/>
        <a:p>
          <a:endParaRPr lang="ru-RU"/>
        </a:p>
      </dgm:t>
    </dgm:pt>
    <dgm:pt modelId="{906C6713-AD59-4B36-AECC-818E6259C173}" type="pres">
      <dgm:prSet presAssocID="{50E83068-50C4-4DB9-8D40-CC7084251B56}" presName="circle2" presStyleLbl="node1" presStyleIdx="1" presStyleCnt="5"/>
      <dgm:spPr/>
      <dgm:t>
        <a:bodyPr/>
        <a:lstStyle/>
        <a:p>
          <a:endParaRPr lang="ru-RU"/>
        </a:p>
      </dgm:t>
    </dgm:pt>
    <dgm:pt modelId="{FB674A2C-3687-47F9-9F95-0CB4D4BBB7B9}" type="pres">
      <dgm:prSet presAssocID="{50E83068-50C4-4DB9-8D40-CC7084251B56}" presName="c2text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B2381E6D-E052-4D28-8648-06F1ECB271B6}" type="pres">
      <dgm:prSet presAssocID="{50E83068-50C4-4DB9-8D40-CC7084251B56}" presName="comp3" presStyleCnt="0"/>
      <dgm:spPr/>
      <dgm:t>
        <a:bodyPr/>
        <a:lstStyle/>
        <a:p>
          <a:endParaRPr lang="ru-RU"/>
        </a:p>
      </dgm:t>
    </dgm:pt>
    <dgm:pt modelId="{A40627BC-CA18-45E5-92DD-4C6111AB0CBB}" type="pres">
      <dgm:prSet presAssocID="{50E83068-50C4-4DB9-8D40-CC7084251B56}" presName="circle3" presStyleLbl="node1" presStyleIdx="2" presStyleCnt="5"/>
      <dgm:spPr/>
      <dgm:t>
        <a:bodyPr/>
        <a:lstStyle/>
        <a:p>
          <a:endParaRPr lang="ru-RU"/>
        </a:p>
      </dgm:t>
    </dgm:pt>
    <dgm:pt modelId="{F6EC26A0-0F10-4F9A-B387-4C9C87C2F97B}" type="pres">
      <dgm:prSet presAssocID="{50E83068-50C4-4DB9-8D40-CC7084251B56}" presName="c3text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1811713-ECDE-4B32-9037-2CD0A4757B05}" type="pres">
      <dgm:prSet presAssocID="{50E83068-50C4-4DB9-8D40-CC7084251B56}" presName="comp4" presStyleCnt="0"/>
      <dgm:spPr/>
      <dgm:t>
        <a:bodyPr/>
        <a:lstStyle/>
        <a:p>
          <a:endParaRPr lang="ru-RU"/>
        </a:p>
      </dgm:t>
    </dgm:pt>
    <dgm:pt modelId="{1A907039-06F8-4A5B-81E5-BBEA8996E576}" type="pres">
      <dgm:prSet presAssocID="{50E83068-50C4-4DB9-8D40-CC7084251B56}" presName="circle4" presStyleLbl="node1" presStyleIdx="3" presStyleCnt="5" custLinFactNeighborX="2701" custLinFactNeighborY="-1774"/>
      <dgm:spPr/>
      <dgm:t>
        <a:bodyPr/>
        <a:lstStyle/>
        <a:p>
          <a:endParaRPr lang="ru-RU"/>
        </a:p>
      </dgm:t>
    </dgm:pt>
    <dgm:pt modelId="{5711D26A-2D38-40DE-A99B-91B21754F506}" type="pres">
      <dgm:prSet presAssocID="{50E83068-50C4-4DB9-8D40-CC7084251B56}" presName="c4text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1538111-846C-49DA-BD62-BA9411AAF74E}" type="pres">
      <dgm:prSet presAssocID="{50E83068-50C4-4DB9-8D40-CC7084251B56}" presName="comp5" presStyleCnt="0"/>
      <dgm:spPr/>
      <dgm:t>
        <a:bodyPr/>
        <a:lstStyle/>
        <a:p>
          <a:endParaRPr lang="ru-RU"/>
        </a:p>
      </dgm:t>
    </dgm:pt>
    <dgm:pt modelId="{DE99C451-0989-4758-A219-6970B7B12D73}" type="pres">
      <dgm:prSet presAssocID="{50E83068-50C4-4DB9-8D40-CC7084251B56}" presName="circle5" presStyleLbl="node1" presStyleIdx="4" presStyleCnt="5" custScaleX="123402" custScaleY="99833"/>
      <dgm:spPr/>
      <dgm:t>
        <a:bodyPr/>
        <a:lstStyle/>
        <a:p>
          <a:endParaRPr lang="ru-RU"/>
        </a:p>
      </dgm:t>
    </dgm:pt>
    <dgm:pt modelId="{4A8925B1-34EF-4967-819C-E8A80F9A9CA0}" type="pres">
      <dgm:prSet presAssocID="{50E83068-50C4-4DB9-8D40-CC7084251B56}" presName="c5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757F60E-0EC3-436D-8C07-CD1491F97917}" srcId="{50E83068-50C4-4DB9-8D40-CC7084251B56}" destId="{13A20998-0209-4F48-9571-E3965294EB78}" srcOrd="3" destOrd="0" parTransId="{C98D6615-F06B-44E7-94B1-F8D4F42AE23A}" sibTransId="{9AC0A3AB-B042-4C3E-A9F1-D669FB9B016B}"/>
    <dgm:cxn modelId="{636C2935-B55E-4701-860F-6E5806A4B968}" type="presOf" srcId="{13A20998-0209-4F48-9571-E3965294EB78}" destId="{1A907039-06F8-4A5B-81E5-BBEA8996E576}" srcOrd="0" destOrd="0" presId="urn:microsoft.com/office/officeart/2005/8/layout/venn2"/>
    <dgm:cxn modelId="{7DB2EFD4-36F3-4B38-B66C-533FBD2996F5}" type="presOf" srcId="{9F75A631-5B33-44FE-8093-728BD8EDFBF6}" destId="{FB674A2C-3687-47F9-9F95-0CB4D4BBB7B9}" srcOrd="1" destOrd="0" presId="urn:microsoft.com/office/officeart/2005/8/layout/venn2"/>
    <dgm:cxn modelId="{CA782C5D-D8B7-482D-9DF6-A58BF247B5F8}" type="presOf" srcId="{9F75A631-5B33-44FE-8093-728BD8EDFBF6}" destId="{906C6713-AD59-4B36-AECC-818E6259C173}" srcOrd="0" destOrd="0" presId="urn:microsoft.com/office/officeart/2005/8/layout/venn2"/>
    <dgm:cxn modelId="{2418B880-B8E8-4061-A80C-37F1E11B33F2}" type="presOf" srcId="{35BF7704-6FC5-477D-823B-580B516B8BE1}" destId="{A40627BC-CA18-45E5-92DD-4C6111AB0CBB}" srcOrd="0" destOrd="0" presId="urn:microsoft.com/office/officeart/2005/8/layout/venn2"/>
    <dgm:cxn modelId="{5BDC0F9D-DB57-401D-A08E-AFAB8F144016}" type="presOf" srcId="{376D1889-B281-4087-A632-251CD1E195EE}" destId="{DE99C451-0989-4758-A219-6970B7B12D73}" srcOrd="0" destOrd="0" presId="urn:microsoft.com/office/officeart/2005/8/layout/venn2"/>
    <dgm:cxn modelId="{9528758A-6435-4CCD-A9AB-1721497CB0F6}" type="presOf" srcId="{35BF7704-6FC5-477D-823B-580B516B8BE1}" destId="{F6EC26A0-0F10-4F9A-B387-4C9C87C2F97B}" srcOrd="1" destOrd="0" presId="urn:microsoft.com/office/officeart/2005/8/layout/venn2"/>
    <dgm:cxn modelId="{622CDBC2-7BD4-4D2D-A06B-BE375DCA33B5}" srcId="{50E83068-50C4-4DB9-8D40-CC7084251B56}" destId="{9F75A631-5B33-44FE-8093-728BD8EDFBF6}" srcOrd="1" destOrd="0" parTransId="{A3750E04-8EBC-4CF5-98DC-1FE6420D99DA}" sibTransId="{DDBB91DF-9ABC-4807-9B8E-D4D4BFF17EDB}"/>
    <dgm:cxn modelId="{DD41F797-AC8B-434B-909D-0F655B327667}" type="presOf" srcId="{13A20998-0209-4F48-9571-E3965294EB78}" destId="{5711D26A-2D38-40DE-A99B-91B21754F506}" srcOrd="1" destOrd="0" presId="urn:microsoft.com/office/officeart/2005/8/layout/venn2"/>
    <dgm:cxn modelId="{14E20A5D-30FD-4B07-9F4B-8D99479625C0}" type="presOf" srcId="{897E733A-9327-4957-983F-EA5EAFF5AD10}" destId="{CBBF135C-42F2-4E0C-9B4A-0375C44A2755}" srcOrd="0" destOrd="0" presId="urn:microsoft.com/office/officeart/2005/8/layout/venn2"/>
    <dgm:cxn modelId="{A99BB28B-6BA1-4BBF-ABC4-FFD33F5DA22A}" srcId="{50E83068-50C4-4DB9-8D40-CC7084251B56}" destId="{35BF7704-6FC5-477D-823B-580B516B8BE1}" srcOrd="2" destOrd="0" parTransId="{AA7F7641-0226-499D-B51B-8748DB28F296}" sibTransId="{31C9FB09-885A-4426-B5B7-CE4E0A59E4B1}"/>
    <dgm:cxn modelId="{54BF7B83-66A2-4DDB-B237-CBC8BFC4F510}" type="presOf" srcId="{376D1889-B281-4087-A632-251CD1E195EE}" destId="{4A8925B1-34EF-4967-819C-E8A80F9A9CA0}" srcOrd="1" destOrd="0" presId="urn:microsoft.com/office/officeart/2005/8/layout/venn2"/>
    <dgm:cxn modelId="{F2F46BD5-D59E-47D1-9E41-21FB0281C5CA}" srcId="{50E83068-50C4-4DB9-8D40-CC7084251B56}" destId="{897E733A-9327-4957-983F-EA5EAFF5AD10}" srcOrd="0" destOrd="0" parTransId="{75F90BF9-A778-464E-AA57-AB6A3C3E6E3E}" sibTransId="{74BAEBB8-38CC-44AD-A7CE-57334C67B7B6}"/>
    <dgm:cxn modelId="{09402FEE-AFB3-4D99-931A-09E0C384DD66}" srcId="{50E83068-50C4-4DB9-8D40-CC7084251B56}" destId="{376D1889-B281-4087-A632-251CD1E195EE}" srcOrd="4" destOrd="0" parTransId="{AF1FB8AB-FFE9-41D6-911A-EA4365044789}" sibTransId="{C4ECABB2-EF75-4B19-A691-D4E7734CC7A8}"/>
    <dgm:cxn modelId="{3E8A4816-D271-4F23-8592-60936BAEEA13}" type="presOf" srcId="{50E83068-50C4-4DB9-8D40-CC7084251B56}" destId="{B4AB5D69-F852-409B-8CAD-BBDE105F97F6}" srcOrd="0" destOrd="0" presId="urn:microsoft.com/office/officeart/2005/8/layout/venn2"/>
    <dgm:cxn modelId="{93894C25-116F-48D8-9915-BF2C236993FA}" type="presOf" srcId="{897E733A-9327-4957-983F-EA5EAFF5AD10}" destId="{02BB91B3-EFAF-4AF4-8176-D2721D49C0F4}" srcOrd="1" destOrd="0" presId="urn:microsoft.com/office/officeart/2005/8/layout/venn2"/>
    <dgm:cxn modelId="{5A83E193-6EF5-4D27-B454-1249AA3148B1}" type="presParOf" srcId="{B4AB5D69-F852-409B-8CAD-BBDE105F97F6}" destId="{9F55EB20-819C-4C65-874A-2F1E0B69EBE7}" srcOrd="0" destOrd="0" presId="urn:microsoft.com/office/officeart/2005/8/layout/venn2"/>
    <dgm:cxn modelId="{F6C13909-48B4-4317-B4C8-EF096665FD49}" type="presParOf" srcId="{9F55EB20-819C-4C65-874A-2F1E0B69EBE7}" destId="{CBBF135C-42F2-4E0C-9B4A-0375C44A2755}" srcOrd="0" destOrd="0" presId="urn:microsoft.com/office/officeart/2005/8/layout/venn2"/>
    <dgm:cxn modelId="{5C0F6A69-B5C6-4215-BF20-9ADD7F2677F6}" type="presParOf" srcId="{9F55EB20-819C-4C65-874A-2F1E0B69EBE7}" destId="{02BB91B3-EFAF-4AF4-8176-D2721D49C0F4}" srcOrd="1" destOrd="0" presId="urn:microsoft.com/office/officeart/2005/8/layout/venn2"/>
    <dgm:cxn modelId="{99ECFFB9-BC97-442B-A38D-B80A88AAA6AB}" type="presParOf" srcId="{B4AB5D69-F852-409B-8CAD-BBDE105F97F6}" destId="{53C5E61D-A730-4EBA-A557-95FAD0206C84}" srcOrd="1" destOrd="0" presId="urn:microsoft.com/office/officeart/2005/8/layout/venn2"/>
    <dgm:cxn modelId="{788C6399-6101-46A6-880A-EBFA44BCA753}" type="presParOf" srcId="{53C5E61D-A730-4EBA-A557-95FAD0206C84}" destId="{906C6713-AD59-4B36-AECC-818E6259C173}" srcOrd="0" destOrd="0" presId="urn:microsoft.com/office/officeart/2005/8/layout/venn2"/>
    <dgm:cxn modelId="{67292EE7-4DB7-48F2-B84E-9E7DFB772CCB}" type="presParOf" srcId="{53C5E61D-A730-4EBA-A557-95FAD0206C84}" destId="{FB674A2C-3687-47F9-9F95-0CB4D4BBB7B9}" srcOrd="1" destOrd="0" presId="urn:microsoft.com/office/officeart/2005/8/layout/venn2"/>
    <dgm:cxn modelId="{B945492D-05DE-44D5-B037-84EA26C89A8B}" type="presParOf" srcId="{B4AB5D69-F852-409B-8CAD-BBDE105F97F6}" destId="{B2381E6D-E052-4D28-8648-06F1ECB271B6}" srcOrd="2" destOrd="0" presId="urn:microsoft.com/office/officeart/2005/8/layout/venn2"/>
    <dgm:cxn modelId="{178507E5-4BF5-4BC8-9E43-3D1CCF0DCB80}" type="presParOf" srcId="{B2381E6D-E052-4D28-8648-06F1ECB271B6}" destId="{A40627BC-CA18-45E5-92DD-4C6111AB0CBB}" srcOrd="0" destOrd="0" presId="urn:microsoft.com/office/officeart/2005/8/layout/venn2"/>
    <dgm:cxn modelId="{E36849A2-25D1-4D8F-8F07-F2F9FC411C78}" type="presParOf" srcId="{B2381E6D-E052-4D28-8648-06F1ECB271B6}" destId="{F6EC26A0-0F10-4F9A-B387-4C9C87C2F97B}" srcOrd="1" destOrd="0" presId="urn:microsoft.com/office/officeart/2005/8/layout/venn2"/>
    <dgm:cxn modelId="{217A4568-A40C-40BA-8526-B411178F4342}" type="presParOf" srcId="{B4AB5D69-F852-409B-8CAD-BBDE105F97F6}" destId="{61811713-ECDE-4B32-9037-2CD0A4757B05}" srcOrd="3" destOrd="0" presId="urn:microsoft.com/office/officeart/2005/8/layout/venn2"/>
    <dgm:cxn modelId="{07EAF946-2AA9-4A11-906A-C21191F44DE2}" type="presParOf" srcId="{61811713-ECDE-4B32-9037-2CD0A4757B05}" destId="{1A907039-06F8-4A5B-81E5-BBEA8996E576}" srcOrd="0" destOrd="0" presId="urn:microsoft.com/office/officeart/2005/8/layout/venn2"/>
    <dgm:cxn modelId="{D42B6487-7322-4BA4-A37E-58B9002926F9}" type="presParOf" srcId="{61811713-ECDE-4B32-9037-2CD0A4757B05}" destId="{5711D26A-2D38-40DE-A99B-91B21754F506}" srcOrd="1" destOrd="0" presId="urn:microsoft.com/office/officeart/2005/8/layout/venn2"/>
    <dgm:cxn modelId="{E411F67F-4E11-4851-ADDE-160444648F9F}" type="presParOf" srcId="{B4AB5D69-F852-409B-8CAD-BBDE105F97F6}" destId="{41538111-846C-49DA-BD62-BA9411AAF74E}" srcOrd="4" destOrd="0" presId="urn:microsoft.com/office/officeart/2005/8/layout/venn2"/>
    <dgm:cxn modelId="{2B0E8BD4-FCB2-44EA-82BD-01E7C43EB831}" type="presParOf" srcId="{41538111-846C-49DA-BD62-BA9411AAF74E}" destId="{DE99C451-0989-4758-A219-6970B7B12D73}" srcOrd="0" destOrd="0" presId="urn:microsoft.com/office/officeart/2005/8/layout/venn2"/>
    <dgm:cxn modelId="{E96798B7-7FB8-45F2-BA09-006CF9A670A2}" type="presParOf" srcId="{41538111-846C-49DA-BD62-BA9411AAF74E}" destId="{4A8925B1-34EF-4967-819C-E8A80F9A9CA0}" srcOrd="1" destOrd="0" presId="urn:microsoft.com/office/officeart/2005/8/layout/venn2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63C5F87-2EC4-4A40-BE6A-C0CFF85AB664}">
      <dsp:nvSpPr>
        <dsp:cNvPr id="0" name=""/>
        <dsp:cNvSpPr/>
      </dsp:nvSpPr>
      <dsp:spPr>
        <a:xfrm>
          <a:off x="3955191" y="2380773"/>
          <a:ext cx="2174797" cy="1035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05326"/>
              </a:lnTo>
              <a:lnTo>
                <a:pt x="2174797" y="705326"/>
              </a:lnTo>
              <a:lnTo>
                <a:pt x="2174797" y="1035005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F3E145-DF4A-4699-BC2C-187641F6F170}">
      <dsp:nvSpPr>
        <dsp:cNvPr id="0" name=""/>
        <dsp:cNvSpPr/>
      </dsp:nvSpPr>
      <dsp:spPr>
        <a:xfrm>
          <a:off x="1383962" y="2380773"/>
          <a:ext cx="2571229" cy="997108"/>
        </a:xfrm>
        <a:custGeom>
          <a:avLst/>
          <a:gdLst/>
          <a:ahLst/>
          <a:cxnLst/>
          <a:rect l="0" t="0" r="0" b="0"/>
          <a:pathLst>
            <a:path>
              <a:moveTo>
                <a:pt x="2571229" y="0"/>
              </a:moveTo>
              <a:lnTo>
                <a:pt x="2571229" y="667429"/>
              </a:lnTo>
              <a:lnTo>
                <a:pt x="0" y="667429"/>
              </a:lnTo>
              <a:lnTo>
                <a:pt x="0" y="997108"/>
              </a:lnTo>
            </a:path>
          </a:pathLst>
        </a:custGeom>
        <a:noFill/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AFD6AC-BC87-41F5-81E9-7B000E00F5AE}">
      <dsp:nvSpPr>
        <dsp:cNvPr id="0" name=""/>
        <dsp:cNvSpPr/>
      </dsp:nvSpPr>
      <dsp:spPr>
        <a:xfrm>
          <a:off x="2175811" y="120961"/>
          <a:ext cx="3558759" cy="2259812"/>
        </a:xfrm>
        <a:prstGeom prst="roundRect">
          <a:avLst>
            <a:gd name="adj" fmla="val 10000"/>
          </a:avLst>
        </a:prstGeom>
        <a:solidFill>
          <a:schemeClr val="accent2">
            <a:alpha val="8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46FB0-4B95-49BB-BE3C-2403C04E09F7}">
      <dsp:nvSpPr>
        <dsp:cNvPr id="0" name=""/>
        <dsp:cNvSpPr/>
      </dsp:nvSpPr>
      <dsp:spPr>
        <a:xfrm>
          <a:off x="2571229" y="496608"/>
          <a:ext cx="3558759" cy="2259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Произведенный продукт</a:t>
          </a:r>
          <a:endParaRPr lang="ru-RU" sz="22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2571229" y="496608"/>
        <a:ext cx="3558759" cy="2259812"/>
      </dsp:txXfrm>
    </dsp:sp>
    <dsp:sp modelId="{5A514DA1-B735-4233-B87A-33A777525894}">
      <dsp:nvSpPr>
        <dsp:cNvPr id="0" name=""/>
        <dsp:cNvSpPr/>
      </dsp:nvSpPr>
      <dsp:spPr>
        <a:xfrm>
          <a:off x="-395417" y="3377882"/>
          <a:ext cx="3558759" cy="2259812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6748E9-CF19-44D3-9B17-87C061E279DF}">
      <dsp:nvSpPr>
        <dsp:cNvPr id="0" name=""/>
        <dsp:cNvSpPr/>
      </dsp:nvSpPr>
      <dsp:spPr>
        <a:xfrm>
          <a:off x="0" y="3753529"/>
          <a:ext cx="3558759" cy="2259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Промежуточный продукт: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будет подвергаться обработке (сырье, материалы)</a:t>
          </a:r>
          <a:endParaRPr lang="ru-RU" sz="22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0" y="3753529"/>
        <a:ext cx="3558759" cy="2259812"/>
      </dsp:txXfrm>
    </dsp:sp>
    <dsp:sp modelId="{155DFE30-5933-4A64-98EA-FE3B381E20A0}">
      <dsp:nvSpPr>
        <dsp:cNvPr id="0" name=""/>
        <dsp:cNvSpPr/>
      </dsp:nvSpPr>
      <dsp:spPr>
        <a:xfrm>
          <a:off x="4350608" y="3415779"/>
          <a:ext cx="3558759" cy="2259812"/>
        </a:xfrm>
        <a:prstGeom prst="roundRect">
          <a:avLst>
            <a:gd name="adj" fmla="val 10000"/>
          </a:avLst>
        </a:prstGeom>
        <a:solidFill>
          <a:schemeClr val="accent2">
            <a:alpha val="7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8312AA-8C0C-4340-AC2E-17F24CED8932}">
      <dsp:nvSpPr>
        <dsp:cNvPr id="0" name=""/>
        <dsp:cNvSpPr/>
      </dsp:nvSpPr>
      <dsp:spPr>
        <a:xfrm>
          <a:off x="4746026" y="3791426"/>
          <a:ext cx="3558759" cy="225981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Конечный продукт:</a:t>
          </a:r>
        </a:p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200" b="1" kern="1200" dirty="0" smtClean="0">
              <a:latin typeface="Verdana" pitchFamily="34" charset="0"/>
              <a:ea typeface="Verdana" pitchFamily="34" charset="0"/>
              <a:cs typeface="Verdana" pitchFamily="34" charset="0"/>
            </a:rPr>
            <a:t>готов к употреблению (товары и услуги)</a:t>
          </a:r>
          <a:endParaRPr lang="ru-RU" sz="2200" b="1" kern="1200" dirty="0">
            <a:latin typeface="Verdana" pitchFamily="34" charset="0"/>
            <a:ea typeface="Verdana" pitchFamily="34" charset="0"/>
            <a:cs typeface="Verdana" pitchFamily="34" charset="0"/>
          </a:endParaRPr>
        </a:p>
      </dsp:txBody>
      <dsp:txXfrm>
        <a:off x="4746026" y="3791426"/>
        <a:ext cx="3558759" cy="2259812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9E1F201-3B51-452E-B669-E126B92DEAFF}">
      <dsp:nvSpPr>
        <dsp:cNvPr id="0" name=""/>
        <dsp:cNvSpPr/>
      </dsp:nvSpPr>
      <dsp:spPr>
        <a:xfrm>
          <a:off x="1143005" y="381019"/>
          <a:ext cx="5557259" cy="4860431"/>
        </a:xfrm>
        <a:prstGeom prst="pie">
          <a:avLst>
            <a:gd name="adj1" fmla="val 16200000"/>
            <a:gd name="adj2" fmla="val 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Arial" pitchFamily="34" charset="0"/>
              <a:cs typeface="Arial" pitchFamily="34" charset="0"/>
            </a:rPr>
            <a:t>Расходы фирм на инвестиционные товары (</a:t>
          </a:r>
          <a:r>
            <a:rPr lang="en-US" sz="1600" b="1" kern="1200" dirty="0" smtClean="0">
              <a:latin typeface="Arial" pitchFamily="34" charset="0"/>
              <a:cs typeface="Arial" pitchFamily="34" charset="0"/>
            </a:rPr>
            <a:t>I)</a:t>
          </a:r>
          <a:endParaRPr lang="ru-RU" sz="1600" b="1" kern="1200" dirty="0">
            <a:latin typeface="Arial" pitchFamily="34" charset="0"/>
            <a:cs typeface="Arial" pitchFamily="34" charset="0"/>
          </a:endParaRPr>
        </a:p>
      </dsp:txBody>
      <dsp:txXfrm>
        <a:off x="3985146" y="1280199"/>
        <a:ext cx="2050893" cy="1446557"/>
      </dsp:txXfrm>
    </dsp:sp>
    <dsp:sp modelId="{1D21F56F-BF83-44F7-B978-8FDDAE2F49A2}">
      <dsp:nvSpPr>
        <dsp:cNvPr id="0" name=""/>
        <dsp:cNvSpPr/>
      </dsp:nvSpPr>
      <dsp:spPr>
        <a:xfrm>
          <a:off x="1142991" y="761987"/>
          <a:ext cx="5532571" cy="4563166"/>
        </a:xfrm>
        <a:prstGeom prst="pie">
          <a:avLst>
            <a:gd name="adj1" fmla="val 0"/>
            <a:gd name="adj2" fmla="val 54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Arial" pitchFamily="34" charset="0"/>
              <a:cs typeface="Arial" pitchFamily="34" charset="0"/>
            </a:rPr>
            <a:t>Расходы государства на рынках ресурсов и товаров и услуг (</a:t>
          </a:r>
          <a:r>
            <a:rPr lang="en-US" sz="1600" b="1" kern="1200" dirty="0" smtClean="0">
              <a:latin typeface="Arial" pitchFamily="34" charset="0"/>
              <a:cs typeface="Arial" pitchFamily="34" charset="0"/>
            </a:rPr>
            <a:t>G)</a:t>
          </a:r>
          <a:endParaRPr lang="ru-RU" sz="1600" b="1" kern="1200" dirty="0">
            <a:latin typeface="Arial" pitchFamily="34" charset="0"/>
            <a:cs typeface="Arial" pitchFamily="34" charset="0"/>
          </a:endParaRPr>
        </a:p>
      </dsp:txBody>
      <dsp:txXfrm>
        <a:off x="4008073" y="3125056"/>
        <a:ext cx="2041782" cy="1358085"/>
      </dsp:txXfrm>
    </dsp:sp>
    <dsp:sp modelId="{33E2219D-24B9-49CE-9690-5DD4CB221FD3}">
      <dsp:nvSpPr>
        <dsp:cNvPr id="0" name=""/>
        <dsp:cNvSpPr/>
      </dsp:nvSpPr>
      <dsp:spPr>
        <a:xfrm>
          <a:off x="1066810" y="609601"/>
          <a:ext cx="5221857" cy="4829802"/>
        </a:xfrm>
        <a:prstGeom prst="pie">
          <a:avLst>
            <a:gd name="adj1" fmla="val 5400000"/>
            <a:gd name="adj2" fmla="val 108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Arial" pitchFamily="34" charset="0"/>
              <a:cs typeface="Arial" pitchFamily="34" charset="0"/>
            </a:rPr>
            <a:t>Расходы внешнего мира: чистый экспорт = </a:t>
          </a:r>
          <a:r>
            <a:rPr lang="ru-RU" sz="1600" b="1" kern="1200" dirty="0" err="1" smtClean="0">
              <a:latin typeface="Arial" pitchFamily="34" charset="0"/>
              <a:cs typeface="Arial" pitchFamily="34" charset="0"/>
            </a:rPr>
            <a:t>экспорт</a:t>
          </a:r>
          <a:r>
            <a:rPr lang="ru-RU" sz="1600" b="1" kern="1200" dirty="0" smtClean="0">
              <a:latin typeface="Arial" pitchFamily="34" charset="0"/>
              <a:cs typeface="Arial" pitchFamily="34" charset="0"/>
            </a:rPr>
            <a:t> </a:t>
          </a:r>
          <a:r>
            <a:rPr lang="en-US" sz="1600" b="1" kern="1200" dirty="0" smtClean="0">
              <a:latin typeface="Arial" pitchFamily="34" charset="0"/>
              <a:cs typeface="Arial" pitchFamily="34" charset="0"/>
            </a:rPr>
            <a:t>–  </a:t>
          </a:r>
          <a:r>
            <a:rPr lang="ru-RU" sz="1600" b="1" kern="1200" dirty="0" smtClean="0">
              <a:latin typeface="Arial" pitchFamily="34" charset="0"/>
              <a:cs typeface="Arial" pitchFamily="34" charset="0"/>
            </a:rPr>
            <a:t>импорт</a:t>
          </a:r>
          <a:r>
            <a:rPr lang="en-US" sz="1600" b="1" kern="1200" dirty="0" smtClean="0">
              <a:latin typeface="Arial" pitchFamily="34" charset="0"/>
              <a:cs typeface="Arial" pitchFamily="34" charset="0"/>
            </a:rPr>
            <a:t> (</a:t>
          </a:r>
          <a:r>
            <a:rPr lang="en-US" sz="1600" b="1" kern="1200" dirty="0" err="1" smtClean="0">
              <a:latin typeface="Arial" pitchFamily="34" charset="0"/>
              <a:cs typeface="Arial" pitchFamily="34" charset="0"/>
            </a:rPr>
            <a:t>Xn</a:t>
          </a:r>
          <a:r>
            <a:rPr lang="en-US" sz="1600" b="1" kern="1200" dirty="0" smtClean="0">
              <a:latin typeface="Arial" pitchFamily="34" charset="0"/>
              <a:cs typeface="Arial" pitchFamily="34" charset="0"/>
            </a:rPr>
            <a:t>)</a:t>
          </a:r>
          <a:endParaRPr lang="ru-RU" sz="1600" b="1" kern="1200" dirty="0">
            <a:latin typeface="Arial" pitchFamily="34" charset="0"/>
            <a:cs typeface="Arial" pitchFamily="34" charset="0"/>
          </a:endParaRPr>
        </a:p>
      </dsp:txBody>
      <dsp:txXfrm>
        <a:off x="1657377" y="3110748"/>
        <a:ext cx="1927113" cy="1437441"/>
      </dsp:txXfrm>
    </dsp:sp>
    <dsp:sp modelId="{B5656871-16FA-431F-8E6E-CDBD0EEEEC93}">
      <dsp:nvSpPr>
        <dsp:cNvPr id="0" name=""/>
        <dsp:cNvSpPr/>
      </dsp:nvSpPr>
      <dsp:spPr>
        <a:xfrm>
          <a:off x="1066810" y="381010"/>
          <a:ext cx="5138950" cy="4834500"/>
        </a:xfrm>
        <a:prstGeom prst="pie">
          <a:avLst>
            <a:gd name="adj1" fmla="val 108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Arial" pitchFamily="34" charset="0"/>
              <a:cs typeface="Arial" pitchFamily="34" charset="0"/>
            </a:rPr>
            <a:t>Потребительские расходы на покупку товаров и услуг (С)</a:t>
          </a:r>
          <a:endParaRPr lang="ru-RU" sz="1600" b="1" kern="1200" dirty="0">
            <a:latin typeface="Arial" pitchFamily="34" charset="0"/>
            <a:cs typeface="Arial" pitchFamily="34" charset="0"/>
          </a:endParaRPr>
        </a:p>
      </dsp:txBody>
      <dsp:txXfrm>
        <a:off x="1648000" y="1273090"/>
        <a:ext cx="1896517" cy="1438839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BBF135C-42F2-4E0C-9B4A-0375C44A2755}">
      <dsp:nvSpPr>
        <dsp:cNvPr id="0" name=""/>
        <dsp:cNvSpPr/>
      </dsp:nvSpPr>
      <dsp:spPr>
        <a:xfrm>
          <a:off x="1144587" y="0"/>
          <a:ext cx="5711825" cy="571182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Arial" pitchFamily="34" charset="0"/>
              <a:cs typeface="Arial" pitchFamily="34" charset="0"/>
            </a:rPr>
            <a:t>Валовой национальный доход</a:t>
          </a:r>
          <a:endParaRPr lang="ru-RU" sz="1600" b="1" kern="1200" dirty="0">
            <a:latin typeface="Arial" pitchFamily="34" charset="0"/>
            <a:cs typeface="Arial" pitchFamily="34" charset="0"/>
          </a:endParaRPr>
        </a:p>
      </dsp:txBody>
      <dsp:txXfrm>
        <a:off x="2929532" y="285591"/>
        <a:ext cx="2141934" cy="571182"/>
      </dsp:txXfrm>
    </dsp:sp>
    <dsp:sp modelId="{906C6713-AD59-4B36-AECC-818E6259C173}">
      <dsp:nvSpPr>
        <dsp:cNvPr id="0" name=""/>
        <dsp:cNvSpPr/>
      </dsp:nvSpPr>
      <dsp:spPr>
        <a:xfrm>
          <a:off x="1572974" y="856773"/>
          <a:ext cx="4855051" cy="485505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Arial" pitchFamily="34" charset="0"/>
              <a:cs typeface="Arial" pitchFamily="34" charset="0"/>
            </a:rPr>
            <a:t>Чистый национальный доход</a:t>
          </a:r>
          <a:endParaRPr lang="ru-RU" sz="1600" b="1" kern="1200" dirty="0">
            <a:latin typeface="Arial" pitchFamily="34" charset="0"/>
            <a:cs typeface="Arial" pitchFamily="34" charset="0"/>
          </a:endParaRPr>
        </a:p>
      </dsp:txBody>
      <dsp:txXfrm>
        <a:off x="2953629" y="1135939"/>
        <a:ext cx="2093740" cy="558330"/>
      </dsp:txXfrm>
    </dsp:sp>
    <dsp:sp modelId="{A40627BC-CA18-45E5-92DD-4C6111AB0CBB}">
      <dsp:nvSpPr>
        <dsp:cNvPr id="0" name=""/>
        <dsp:cNvSpPr/>
      </dsp:nvSpPr>
      <dsp:spPr>
        <a:xfrm>
          <a:off x="2001361" y="1713547"/>
          <a:ext cx="3998277" cy="399827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Arial" pitchFamily="34" charset="0"/>
              <a:cs typeface="Arial" pitchFamily="34" charset="0"/>
            </a:rPr>
            <a:t>Национальный доход</a:t>
          </a:r>
          <a:endParaRPr lang="ru-RU" sz="1600" b="1" kern="1200" dirty="0">
            <a:latin typeface="Arial" pitchFamily="34" charset="0"/>
            <a:cs typeface="Arial" pitchFamily="34" charset="0"/>
          </a:endParaRPr>
        </a:p>
      </dsp:txBody>
      <dsp:txXfrm>
        <a:off x="2965945" y="1989428"/>
        <a:ext cx="2069108" cy="551762"/>
      </dsp:txXfrm>
    </dsp:sp>
    <dsp:sp modelId="{1A907039-06F8-4A5B-81E5-BBEA8996E576}">
      <dsp:nvSpPr>
        <dsp:cNvPr id="0" name=""/>
        <dsp:cNvSpPr/>
      </dsp:nvSpPr>
      <dsp:spPr>
        <a:xfrm>
          <a:off x="2514600" y="2514590"/>
          <a:ext cx="3141503" cy="3141503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smtClean="0">
              <a:latin typeface="Arial" pitchFamily="34" charset="0"/>
              <a:cs typeface="Arial" pitchFamily="34" charset="0"/>
            </a:rPr>
            <a:t>Личный доход</a:t>
          </a:r>
          <a:endParaRPr lang="ru-RU" sz="1600" b="1" kern="1200" dirty="0">
            <a:latin typeface="Arial" pitchFamily="34" charset="0"/>
            <a:cs typeface="Arial" pitchFamily="34" charset="0"/>
          </a:endParaRPr>
        </a:p>
      </dsp:txBody>
      <dsp:txXfrm>
        <a:off x="3237146" y="2797326"/>
        <a:ext cx="1696412" cy="565470"/>
      </dsp:txXfrm>
    </dsp:sp>
    <dsp:sp modelId="{DE99C451-0989-4758-A219-6970B7B12D73}">
      <dsp:nvSpPr>
        <dsp:cNvPr id="0" name=""/>
        <dsp:cNvSpPr/>
      </dsp:nvSpPr>
      <dsp:spPr>
        <a:xfrm>
          <a:off x="2590798" y="3429002"/>
          <a:ext cx="2819402" cy="22809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b="1" kern="1200" dirty="0" smtClean="0">
              <a:latin typeface="Arial" pitchFamily="34" charset="0"/>
              <a:cs typeface="Arial" pitchFamily="34" charset="0"/>
            </a:rPr>
            <a:t>Располагаемый доход (идет на потребление и сбережения)</a:t>
          </a:r>
          <a:endParaRPr lang="ru-RU" sz="1600" b="1" kern="1200" dirty="0">
            <a:latin typeface="Arial" pitchFamily="34" charset="0"/>
            <a:cs typeface="Arial" pitchFamily="34" charset="0"/>
          </a:endParaRPr>
        </a:p>
      </dsp:txBody>
      <dsp:txXfrm>
        <a:off x="3003690" y="3999231"/>
        <a:ext cx="1993618" cy="11404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2">
  <dgm:title val=""/>
  <dgm:desc val=""/>
  <dgm:catLst>
    <dgm:cat type="relationship" pri="3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1">
      <dgm:if name="Name2" axis="ch" ptType="node" func="cnt" op="lte" val="3">
        <dgm:constrLst>
          <dgm:constr type="w" for="ch" forName="comp1" refType="w"/>
          <dgm:constr type="h" for="ch" forName="comp1" refType="w" refFor="ch" refForName="comp1"/>
          <dgm:constr type="w" for="ch" forName="comp2" refType="w" fact="0.7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5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primFontSz" for="des" ptType="node" op="equ" val="65"/>
        </dgm:constrLst>
      </dgm:if>
      <dgm:if name="Name3" axis="ch" ptType="node" func="cnt" op="equ" val="4">
        <dgm:constrLst>
          <dgm:constr type="w" for="ch" forName="comp1" refType="w"/>
          <dgm:constr type="h" for="ch" forName="comp1" refType="w" refFor="ch" refForName="comp1"/>
          <dgm:constr type="w" for="ch" forName="comp2" refType="w" fact="0.8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6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4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primFontSz" for="des" ptType="node" op="equ" val="65"/>
        </dgm:constrLst>
      </dgm:if>
      <dgm:else name="Name4">
        <dgm:constrLst>
          <dgm:constr type="w" for="ch" forName="comp1" refType="w"/>
          <dgm:constr type="h" for="ch" forName="comp1" refType="w" refFor="ch" refForName="comp1"/>
          <dgm:constr type="w" for="ch" forName="comp2" refType="w" fact="0.85"/>
          <dgm:constr type="h" for="ch" forName="comp2" refType="w" refFor="ch" refForName="comp2"/>
          <dgm:constr type="ctrX" for="ch" forName="comp2" refType="ctrX" refFor="ch" refForName="comp1"/>
          <dgm:constr type="b" for="ch" forName="comp2" refType="b" refFor="ch" refForName="comp1"/>
          <dgm:constr type="w" for="ch" forName="comp3" refType="w" fact="0.7"/>
          <dgm:constr type="h" for="ch" forName="comp3" refType="w" refFor="ch" refForName="comp3"/>
          <dgm:constr type="ctrX" for="ch" forName="comp3" refType="ctrX" refFor="ch" refForName="comp1"/>
          <dgm:constr type="b" for="ch" forName="comp3" refType="b" refFor="ch" refForName="comp1"/>
          <dgm:constr type="w" for="ch" forName="comp4" refType="w" fact="0.55"/>
          <dgm:constr type="h" for="ch" forName="comp4" refType="w" refFor="ch" refForName="comp4"/>
          <dgm:constr type="ctrX" for="ch" forName="comp4" refType="ctrX" refFor="ch" refForName="comp1"/>
          <dgm:constr type="b" for="ch" forName="comp4" refType="b" refFor="ch" refForName="comp1"/>
          <dgm:constr type="w" for="ch" forName="comp5" refType="w" fact="0.4"/>
          <dgm:constr type="h" for="ch" forName="comp5" refType="w" refFor="ch" refForName="comp5"/>
          <dgm:constr type="ctrX" for="ch" forName="comp5" refType="ctrX" refFor="ch" refForName="comp1"/>
          <dgm:constr type="b" for="ch" forName="comp5" refType="b" refFor="ch" refForName="comp1"/>
          <dgm:constr type="w" for="ch" forName="comp6" refType="w" fact="0.25"/>
          <dgm:constr type="h" for="ch" forName="comp6" refType="w" refFor="ch" refForName="comp6"/>
          <dgm:constr type="ctrX" for="ch" forName="comp6" refType="ctrX" refFor="ch" refForName="comp1"/>
          <dgm:constr type="b" for="ch" forName="comp6" refType="b" refFor="ch" refForName="comp1"/>
          <dgm:constr type="w" for="ch" forName="comp7" refType="w" fact="0.15"/>
          <dgm:constr type="h" for="ch" forName="comp7" refType="w" refFor="ch" refForName="comp7"/>
          <dgm:constr type="ctrX" for="ch" forName="comp7" refType="ctrX" refFor="ch" refForName="comp1"/>
          <dgm:constr type="b" for="ch" forName="comp7" refType="b" refFor="ch" refForName="comp1"/>
          <dgm:constr type="primFontSz" for="des" ptType="node" op="equ" val="65"/>
        </dgm:constrLst>
      </dgm:else>
    </dgm:choose>
    <dgm:ruleLst/>
    <dgm:choose name="Name5">
      <dgm:if name="Name6" axis="ch" ptType="node" func="cnt" op="gte" val="1">
        <dgm:layoutNode name="comp1">
          <dgm:alg type="composite"/>
          <dgm:shape xmlns:r="http://schemas.openxmlformats.org/officeDocument/2006/relationships" r:blip="">
            <dgm:adjLst/>
          </dgm:shape>
          <dgm:presOf/>
          <dgm:choose name="Name7">
            <dgm:if name="Name8" axis="ch" ptType="node" func="cnt" op="equ" val="1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5"/>
                <dgm:constr type="w" for="ch" forName="c1text" refType="w" refFor="ch" refForName="circle1" fact="0.70711"/>
                <dgm:constr type="h" for="ch" forName="c1text" refType="h" refFor="ch" refForName="circle1" fact="0.5"/>
              </dgm:constrLst>
            </dgm:if>
            <dgm:if name="Name9" axis="ch" ptType="node" func="cnt" op="equ" val="2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6"/>
                <dgm:constr type="w" for="ch" forName="c1text" refType="w" refFor="ch" refForName="circle1" fact="0.525"/>
                <dgm:constr type="h" for="ch" forName="c1text" refType="h" refFor="ch" refForName="circle1" fact="0.17"/>
              </dgm:constrLst>
            </dgm:if>
            <dgm:if name="Name10" axis="ch" ptType="node" func="cnt" op="equ" val="3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3495"/>
                <dgm:constr type="h" for="ch" forName="c1text" refType="h" refFor="ch" refForName="circle1" fact="0.15"/>
              </dgm:constrLst>
            </dgm:if>
            <dgm:if name="Name11" axis="ch" ptType="node" func="cnt" op="equ" val="4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25"/>
                <dgm:constr type="w" for="ch" forName="c1text" refType="w" refFor="ch" refForName="circle1" fact="0.2796"/>
                <dgm:constr type="h" for="ch" forName="c1text" refType="h" refFor="ch" refForName="circle1" fact="0.15"/>
              </dgm:constrLst>
            </dgm:if>
            <dgm:if name="Name12" axis="ch" ptType="node" func="cnt" op="gte" val="5">
              <dgm:constrLst>
                <dgm:constr type="w" for="ch" forName="circle1" refType="w"/>
                <dgm:constr type="h" for="ch" forName="circle1" refType="h"/>
                <dgm:constr type="ctrX" for="ch" forName="circle1" refType="w" fact="0.5"/>
                <dgm:constr type="ctrY" for="ch" forName="circle1" refType="h" fact="0.5"/>
                <dgm:constr type="ctrX" for="ch" forName="c1text" refType="w" fact="0.5"/>
                <dgm:constr type="ctrY" for="ch" forName="c1text" refType="h" fact="0.1"/>
                <dgm:constr type="w" for="ch" forName="c1text" refType="w" refFor="ch" refForName="circle1" fact="0.375"/>
                <dgm:constr type="h" for="ch" forName="c1text" refType="h" refFor="ch" refForName="circle1" fact="0.1"/>
              </dgm:constrLst>
            </dgm:if>
            <dgm:else name="Name13"/>
          </dgm:choose>
          <dgm:ruleLst/>
          <dgm:layoutNode name="circle1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1 1" cnt="1 0"/>
            <dgm:constrLst>
              <dgm:constr type="h" refType="w"/>
            </dgm:constrLst>
            <dgm:ruleLst/>
          </dgm:layoutNode>
          <dgm:layoutNode name="c1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1 1" cnt="1 0"/>
            <dgm:constrLst/>
            <dgm:ruleLst>
              <dgm:rule type="primFontSz" val="5" fact="NaN" max="NaN"/>
            </dgm:ruleLst>
          </dgm:layoutNode>
        </dgm:layoutNode>
      </dgm:if>
      <dgm:else name="Name14"/>
    </dgm:choose>
    <dgm:choose name="Name15">
      <dgm:if name="Name16" axis="ch" ptType="node" func="cnt" op="gte" val="2">
        <dgm:layoutNode name="comp2">
          <dgm:alg type="composite"/>
          <dgm:shape xmlns:r="http://schemas.openxmlformats.org/officeDocument/2006/relationships" r:blip="">
            <dgm:adjLst/>
          </dgm:shape>
          <dgm:presOf/>
          <dgm:choose name="Name17">
            <dgm:if name="Name18" axis="ch" ptType="node" func="cnt" op="equ" val="2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5"/>
                <dgm:constr type="w" for="ch" forName="c2text" refType="w" refFor="ch" refForName="circle2" fact="0.70711"/>
                <dgm:constr type="h" for="ch" forName="c2text" refType="h" refFor="ch" refForName="circle2" fact="0.5"/>
              </dgm:constrLst>
            </dgm:if>
            <dgm:if name="Name19" axis="ch" ptType="node" func="cnt" op="equ" val="3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625"/>
                <dgm:constr type="w" for="ch" forName="c2text" refType="w" refFor="ch" refForName="circle2" fact="0.466"/>
                <dgm:constr type="h" for="ch" forName="c2text" refType="h" refFor="ch" refForName="circle2" fact="0.1875"/>
              </dgm:constrLst>
            </dgm:if>
            <dgm:if name="Name20" axis="ch" ptType="node" func="cnt" op="equ" val="4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5"/>
                <dgm:constr type="w" for="ch" forName="c2text" refType="w" refFor="ch" refForName="circle2" fact="0.3495"/>
                <dgm:constr type="h" for="ch" forName="c2text" refType="h" refFor="ch" refForName="circle2" fact="0.18"/>
              </dgm:constrLst>
            </dgm:if>
            <dgm:if name="Name21" axis="ch" ptType="node" func="cnt" op="gte" val="5">
              <dgm:constrLst>
                <dgm:constr type="w" for="ch" forName="circle2" refType="w"/>
                <dgm:constr type="h" for="ch" forName="circle2" refType="h"/>
                <dgm:constr type="ctrX" for="ch" forName="circle2" refType="w" fact="0.5"/>
                <dgm:constr type="ctrY" for="ch" forName="circle2" refType="h" fact="0.5"/>
                <dgm:constr type="ctrX" for="ch" forName="c2text" refType="w" fact="0.5"/>
                <dgm:constr type="ctrY" for="ch" forName="c2text" refType="h" fact="0.115"/>
                <dgm:constr type="w" for="ch" forName="c2text" refType="w" refFor="ch" refForName="circle2" fact="0.43125"/>
                <dgm:constr type="h" for="ch" forName="c2text" refType="h" refFor="ch" refForName="circle2" fact="0.115"/>
              </dgm:constrLst>
            </dgm:if>
            <dgm:else name="Name22"/>
          </dgm:choose>
          <dgm:ruleLst/>
          <dgm:layoutNode name="circle2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2 1" cnt="1 0"/>
            <dgm:constrLst>
              <dgm:constr type="h" refType="w"/>
            </dgm:constrLst>
            <dgm:ruleLst/>
          </dgm:layoutNode>
          <dgm:layoutNode name="c2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2 1" cnt="1 0"/>
            <dgm:constrLst/>
            <dgm:ruleLst>
              <dgm:rule type="primFontSz" val="5" fact="NaN" max="NaN"/>
            </dgm:ruleLst>
          </dgm:layoutNode>
        </dgm:layoutNode>
      </dgm:if>
      <dgm:else name="Name23"/>
    </dgm:choose>
    <dgm:choose name="Name24">
      <dgm:if name="Name25" axis="ch" ptType="node" func="cnt" op="gte" val="3">
        <dgm:layoutNode name="comp3">
          <dgm:alg type="composite"/>
          <dgm:shape xmlns:r="http://schemas.openxmlformats.org/officeDocument/2006/relationships" r:blip="">
            <dgm:adjLst/>
          </dgm:shape>
          <dgm:presOf/>
          <dgm:choose name="Name26">
            <dgm:if name="Name27" axis="ch" ptType="node" func="cnt" op="equ" val="3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5"/>
                <dgm:constr type="w" for="ch" forName="c3text" refType="w" refFor="ch" refForName="circle3" fact="0.70711"/>
                <dgm:constr type="h" for="ch" forName="c3text" refType="h" refFor="ch" refForName="circle3" fact="0.5"/>
              </dgm:constrLst>
            </dgm:if>
            <dgm:if name="Name28" axis="ch" ptType="node" func="cnt" op="equ" val="4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875"/>
                <dgm:constr type="w" for="ch" forName="c3text" refType="w" refFor="ch" refForName="circle3" fact="0.466"/>
                <dgm:constr type="h" for="ch" forName="c3text" refType="h" refFor="ch" refForName="circle3" fact="0.225"/>
              </dgm:constrLst>
            </dgm:if>
            <dgm:if name="Name29" axis="ch" ptType="node" func="cnt" op="gte" val="5">
              <dgm:constrLst>
                <dgm:constr type="w" for="ch" forName="circle3" refType="w"/>
                <dgm:constr type="h" for="ch" forName="circle3" refType="h"/>
                <dgm:constr type="ctrX" for="ch" forName="circle3" refType="w" fact="0.5"/>
                <dgm:constr type="ctrY" for="ch" forName="circle3" refType="h" fact="0.5"/>
                <dgm:constr type="ctrX" for="ch" forName="c3text" refType="w" fact="0.5"/>
                <dgm:constr type="ctrY" for="ch" forName="c3text" refType="h" fact="0.138"/>
                <dgm:constr type="w" for="ch" forName="c3text" refType="w" refFor="ch" refForName="circle3" fact="0.5175"/>
                <dgm:constr type="h" for="ch" forName="c3text" refType="h" refFor="ch" refForName="circle3" fact="0.138"/>
              </dgm:constrLst>
            </dgm:if>
            <dgm:else name="Name30"/>
          </dgm:choose>
          <dgm:ruleLst/>
          <dgm:layoutNode name="circle3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3 1" cnt="1 0"/>
            <dgm:constrLst>
              <dgm:constr type="h" refType="w"/>
            </dgm:constrLst>
            <dgm:ruleLst/>
          </dgm:layoutNode>
          <dgm:layoutNode name="c3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3 1" cnt="1 0"/>
            <dgm:constrLst/>
            <dgm:ruleLst>
              <dgm:rule type="primFontSz" val="5" fact="NaN" max="NaN"/>
            </dgm:ruleLst>
          </dgm:layoutNode>
        </dgm:layoutNode>
      </dgm:if>
      <dgm:else name="Name31"/>
    </dgm:choose>
    <dgm:choose name="Name32">
      <dgm:if name="Name33" axis="ch" ptType="node" func="cnt" op="gte" val="4">
        <dgm:layoutNode name="comp4">
          <dgm:alg type="composite"/>
          <dgm:shape xmlns:r="http://schemas.openxmlformats.org/officeDocument/2006/relationships" r:blip="">
            <dgm:adjLst/>
          </dgm:shape>
          <dgm:presOf/>
          <dgm:choose name="Name34">
            <dgm:if name="Name35" axis="ch" ptType="node" func="cnt" op="equ" val="4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5"/>
                <dgm:constr type="w" for="ch" forName="c4text" refType="w" refFor="ch" refForName="circle4" fact="0.70711"/>
                <dgm:constr type="h" for="ch" forName="c4text" refType="h" refFor="ch" refForName="circle4" fact="0.5"/>
              </dgm:constrLst>
            </dgm:if>
            <dgm:if name="Name36" axis="ch" ptType="node" func="cnt" op="gte" val="5">
              <dgm:constrLst>
                <dgm:constr type="w" for="ch" forName="circle4" refType="w"/>
                <dgm:constr type="h" for="ch" forName="circle4" refType="h"/>
                <dgm:constr type="ctrX" for="ch" forName="circle4" refType="w" fact="0.5"/>
                <dgm:constr type="ctrY" for="ch" forName="circle4" refType="h" fact="0.5"/>
                <dgm:constr type="ctrX" for="ch" forName="c4text" refType="w" fact="0.5"/>
                <dgm:constr type="ctrY" for="ch" forName="c4text" refType="h" fact="0.18"/>
                <dgm:constr type="w" for="ch" forName="c4text" refType="w" refFor="ch" refForName="circle4" fact="0.54"/>
                <dgm:constr type="h" for="ch" forName="c4text" refType="h" refFor="ch" refForName="circle4" fact="0.18"/>
              </dgm:constrLst>
            </dgm:if>
            <dgm:else name="Name37"/>
          </dgm:choose>
          <dgm:ruleLst/>
          <dgm:layoutNode name="circle4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4 1" cnt="1 0"/>
            <dgm:constrLst>
              <dgm:constr type="h" refType="w"/>
            </dgm:constrLst>
            <dgm:ruleLst/>
          </dgm:layoutNode>
          <dgm:layoutNode name="c4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4 1" cnt="1 0"/>
            <dgm:constrLst/>
            <dgm:ruleLst>
              <dgm:rule type="primFontSz" val="5" fact="NaN" max="NaN"/>
            </dgm:ruleLst>
          </dgm:layoutNode>
        </dgm:layoutNode>
      </dgm:if>
      <dgm:else name="Name38"/>
    </dgm:choose>
    <dgm:choose name="Name39">
      <dgm:if name="Name40" axis="ch" ptType="node" func="cnt" op="gte" val="5">
        <dgm:layoutNode name="comp5">
          <dgm:alg type="composite"/>
          <dgm:shape xmlns:r="http://schemas.openxmlformats.org/officeDocument/2006/relationships" r:blip="">
            <dgm:adjLst/>
          </dgm:shape>
          <dgm:presOf/>
          <dgm:choose name="Name41">
            <dgm:if name="Name42" axis="ch" ptType="node" func="cnt" op="equ" val="5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5"/>
                <dgm:constr type="w" for="ch" forName="c5text" refType="w" refFor="ch" refForName="circle5" fact="0.70711"/>
                <dgm:constr type="h" for="ch" forName="c5text" refType="h" refFor="ch" refForName="circle5" fact="0.5"/>
              </dgm:constrLst>
            </dgm:if>
            <dgm:if name="Name43" axis="ch" ptType="node" func="cnt" op="gte" val="6">
              <dgm:constrLst>
                <dgm:constr type="w" for="ch" forName="circle5" refType="w"/>
                <dgm:constr type="h" for="ch" forName="circle5" refType="h"/>
                <dgm:constr type="ctrX" for="ch" forName="circle5" refType="w" fact="0.5"/>
                <dgm:constr type="ctrY" for="ch" forName="circle5" refType="h" fact="0.5"/>
                <dgm:constr type="ctrX" for="ch" forName="c5text" refType="w" fact="0.5"/>
                <dgm:constr type="ctrY" for="ch" forName="c5text" refType="h" fact="0.25"/>
                <dgm:constr type="w" for="ch" forName="c5text" refType="w" refFor="ch" refForName="circle5" fact="0.65"/>
                <dgm:constr type="h" for="ch" forName="c5text" refType="h" refFor="ch" refForName="circle5" fact="0.25"/>
              </dgm:constrLst>
            </dgm:if>
            <dgm:else name="Name44"/>
          </dgm:choose>
          <dgm:ruleLst/>
          <dgm:layoutNode name="circle5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5 1" cnt="1 0"/>
            <dgm:constrLst>
              <dgm:constr type="h" refType="w"/>
            </dgm:constrLst>
            <dgm:ruleLst/>
          </dgm:layoutNode>
          <dgm:layoutNode name="c5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5 1" cnt="1 0"/>
            <dgm:constrLst/>
            <dgm:ruleLst>
              <dgm:rule type="primFontSz" val="5" fact="NaN" max="NaN"/>
            </dgm:ruleLst>
          </dgm:layoutNode>
        </dgm:layoutNode>
      </dgm:if>
      <dgm:else name="Name45"/>
    </dgm:choose>
    <dgm:choose name="Name46">
      <dgm:if name="Name47" axis="ch" ptType="node" func="cnt" op="gte" val="6">
        <dgm:layoutNode name="comp6">
          <dgm:alg type="composite"/>
          <dgm:shape xmlns:r="http://schemas.openxmlformats.org/officeDocument/2006/relationships" r:blip="">
            <dgm:adjLst/>
          </dgm:shape>
          <dgm:presOf/>
          <dgm:choose name="Name48">
            <dgm:if name="Name49" axis="ch" ptType="node" func="cnt" op="equ" val="6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5"/>
                <dgm:constr type="w" for="ch" forName="c6text" refType="w" refFor="ch" refForName="circle6" fact="0.70711"/>
                <dgm:constr type="h" for="ch" forName="c6text" refType="h" refFor="ch" refForName="circle6" fact="0.5"/>
              </dgm:constrLst>
            </dgm:if>
            <dgm:if name="Name50" axis="ch" ptType="node" func="cnt" op="gte" val="7">
              <dgm:constrLst>
                <dgm:constr type="w" for="ch" forName="circle6" refType="w"/>
                <dgm:constr type="h" for="ch" forName="circle6" refType="h"/>
                <dgm:constr type="ctrX" for="ch" forName="circle6" refType="w" fact="0.5"/>
                <dgm:constr type="ctrY" for="ch" forName="circle6" refType="h" fact="0.5"/>
                <dgm:constr type="ctrX" for="ch" forName="c6text" refType="w" fact="0.5"/>
                <dgm:constr type="ctrY" for="ch" forName="c6text" refType="h" fact="0.27"/>
                <dgm:constr type="w" for="ch" forName="c6text" refType="w" refFor="ch" refForName="circle6" fact="0.68"/>
                <dgm:constr type="h" for="ch" forName="c6text" refType="h" refFor="ch" refForName="circle6" fact="0.241"/>
              </dgm:constrLst>
            </dgm:if>
            <dgm:else name="Name51"/>
          </dgm:choose>
          <dgm:ruleLst/>
          <dgm:layoutNode name="circle6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6 1" cnt="1 0"/>
            <dgm:constrLst>
              <dgm:constr type="h" refType="w"/>
            </dgm:constrLst>
            <dgm:ruleLst/>
          </dgm:layoutNode>
          <dgm:layoutNode name="c6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6 1" cnt="1 0"/>
            <dgm:constrLst/>
            <dgm:ruleLst>
              <dgm:rule type="primFontSz" val="5" fact="NaN" max="NaN"/>
            </dgm:ruleLst>
          </dgm:layoutNode>
        </dgm:layoutNode>
      </dgm:if>
      <dgm:else name="Name52"/>
    </dgm:choose>
    <dgm:choose name="Name53">
      <dgm:if name="Name54" axis="ch" ptType="node" func="cnt" op="gte" val="7">
        <dgm:layoutNode name="comp7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circle7" refType="w"/>
            <dgm:constr type="h" for="ch" forName="circle7" refType="h"/>
            <dgm:constr type="ctrX" for="ch" forName="circle7" refType="w" fact="0.5"/>
            <dgm:constr type="ctrY" for="ch" forName="circle7" refType="h" fact="0.5"/>
            <dgm:constr type="ctrX" for="ch" forName="c7text" refType="w" fact="0.5"/>
            <dgm:constr type="ctrY" for="ch" forName="c7text" refType="h" fact="0.5"/>
            <dgm:constr type="w" for="ch" forName="c7text" refType="w" refFor="ch" refForName="circle7" fact="0.70711"/>
            <dgm:constr type="h" for="ch" forName="c7text" refType="h" refFor="ch" refForName="circle7" fact="0.5"/>
          </dgm:constrLst>
          <dgm:ruleLst/>
          <dgm:layoutNode name="circle7" styleLbl="node1">
            <dgm:alg type="sp"/>
            <dgm:shape xmlns:r="http://schemas.openxmlformats.org/officeDocument/2006/relationships" type="ellipse" r:blip="">
              <dgm:adjLst/>
            </dgm:shape>
            <dgm:presOf axis="ch desOrSelf" ptType="node node" st="7 1" cnt="1 0"/>
            <dgm:constrLst>
              <dgm:constr type="h" refType="w"/>
            </dgm:constrLst>
            <dgm:ruleLst/>
          </dgm:layoutNode>
          <dgm:layoutNode name="c7text">
            <dgm:varLst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ch desOrSelf" ptType="node node" st="7 1" cnt="1 0"/>
            <dgm:constrLst/>
            <dgm:ruleLst>
              <dgm:rule type="primFontSz" val="5" fact="NaN" max="NaN"/>
            </dgm:ruleLst>
          </dgm:layoutNode>
        </dgm:layoutNode>
      </dgm:if>
      <dgm:else name="Name5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22DD3-6095-4CD2-8AE9-FBDECC581CAF}" type="datetimeFigureOut">
              <a:rPr lang="ru-RU" smtClean="0"/>
              <a:pPr/>
              <a:t>21.10.2019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F81A8-5A31-488C-BAC1-387651130740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4568881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79484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21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 smtClean="0"/>
              <a:t>Образец текста</a:t>
            </a:r>
          </a:p>
          <a:p>
            <a:pPr lvl="1"/>
            <a:r>
              <a:rPr lang="ru-RU" noProof="0" smtClean="0"/>
              <a:t>Второй уровень</a:t>
            </a:r>
          </a:p>
          <a:p>
            <a:pPr lvl="2"/>
            <a:r>
              <a:rPr lang="ru-RU" noProof="0" smtClean="0"/>
              <a:t>Третий уровень</a:t>
            </a:r>
          </a:p>
          <a:p>
            <a:pPr lvl="3"/>
            <a:r>
              <a:rPr lang="ru-RU" noProof="0" smtClean="0"/>
              <a:t>Четвертый уровень</a:t>
            </a:r>
          </a:p>
          <a:p>
            <a:pPr lvl="4"/>
            <a:r>
              <a:rPr lang="ru-RU" noProof="0" smtClean="0"/>
              <a:t>Пятый уровень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79484" y="651391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FC942D3-7B7D-419D-B266-1E28FC7C41A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5048836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FC942D3-7B7D-419D-B266-1E28FC7C41A0}" type="slidenum">
              <a:rPr lang="ru-RU" smtClean="0"/>
              <a:pPr>
                <a:defRPr/>
              </a:pPr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AFC06D-B46F-4938-BE8F-048BB65366C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CA077B-7C6A-4DBE-AD6A-10EF5664ACDB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FC45C-F92F-468C-B4E0-318CB66B6F3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Прямоугольник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Прямоугольник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Прямая соединительная линия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Овал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Овал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Овал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pPr>
              <a:defRPr/>
            </a:pPr>
            <a:fld id="{D53EF28D-D1BA-4631-817E-F106FB97F34D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A923C07B-EB22-4CAB-816F-7BC0663506D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10" name="Нижний колонтитул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Прямая соединительная линия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Овал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Овал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Овал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Овал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Прямая соединительная линия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pPr>
              <a:defRPr/>
            </a:pPr>
            <a:fld id="{DEF73F27-7415-49D5-971F-744A7059522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7127659-556D-471F-A7A3-0D9488ADAD7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04E5E0-C606-44E2-8E8C-56D0F6A032DF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6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C33724F1-55A8-4F3E-8248-2D99BC94A65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8707F3-009F-4559-903A-7294366AD3F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8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Овал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21" name="Дата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  <p:sp>
        <p:nvSpPr>
          <p:cNvPr id="22" name="Номер слайда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>
              <a:defRPr/>
            </a:pPr>
            <a:fld id="{2363FF55-2B81-4C63-B589-3C1567D7EFF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3" name="Нижний колонтитул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36182-892E-4965-BE88-111A10BBC41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Овал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10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Прямая соединительная линия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  <p:sp>
        <p:nvSpPr>
          <p:cNvPr id="18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>
              <a:defRPr/>
            </a:pPr>
            <a:fld id="{4A8DE65C-858E-4346-9CCB-CECFB3EE41E7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  <p:sp>
        <p:nvSpPr>
          <p:cNvPr id="21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6963A1C-0917-4C47-A953-F738D16CE480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F70CF7A-21DC-402D-B593-CAA91D931E29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636912-ED18-41F9-8B16-3DE366ECE31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DADBE0-10C1-40D2-B849-D03A7E87A60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E8FB3D-04DA-4949-A1AD-C9216E1430B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29023-F2E4-4E40-A47D-B6F69A28803F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0FDB5-EC22-4715-804A-9E114292BAD1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688CEB-93DB-4DD3-80C2-18D85C4BA2ED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ru-RU" noProof="0" smtClean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447E0-A0AB-4716-885D-D7CF89FAC86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заголовка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72148BD-81B3-4769-B659-8B204CD685B3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8" r:id="rId1"/>
    <p:sldLayoutId id="2147483789" r:id="rId2"/>
    <p:sldLayoutId id="2147483790" r:id="rId3"/>
    <p:sldLayoutId id="2147483791" r:id="rId4"/>
    <p:sldLayoutId id="2147483792" r:id="rId5"/>
    <p:sldLayoutId id="2147483793" r:id="rId6"/>
    <p:sldLayoutId id="2147483794" r:id="rId7"/>
    <p:sldLayoutId id="2147483795" r:id="rId8"/>
    <p:sldLayoutId id="2147483796" r:id="rId9"/>
    <p:sldLayoutId id="2147483797" r:id="rId10"/>
    <p:sldLayoutId id="214748379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Овал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872148BD-81B3-4769-B659-8B204CD685B3}" type="slidenum">
              <a:rPr lang="ru-RU" smtClean="0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5"/>
          <p:cNvSpPr>
            <a:spLocks noGrp="1" noChangeArrowheads="1"/>
          </p:cNvSpPr>
          <p:nvPr>
            <p:ph type="ctrTitle"/>
          </p:nvPr>
        </p:nvSpPr>
        <p:spPr>
          <a:xfrm>
            <a:off x="2133600" y="1600200"/>
            <a:ext cx="6172200" cy="1894362"/>
          </a:xfrm>
        </p:spPr>
        <p:txBody>
          <a:bodyPr>
            <a:noAutofit/>
          </a:bodyPr>
          <a:lstStyle/>
          <a:p>
            <a:pPr eaLnBrk="1" hangingPunct="1"/>
            <a:r>
              <a:rPr lang="ru-RU" sz="44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Тема </a:t>
            </a:r>
            <a:r>
              <a:rPr lang="en-US" sz="44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8</a:t>
            </a:r>
            <a:r>
              <a:rPr lang="ru-RU" sz="44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Макроэкономика</a:t>
            </a:r>
            <a:r>
              <a:rPr lang="ru-RU" sz="4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4400" dirty="0" smtClean="0">
                <a:solidFill>
                  <a:schemeClr val="accent2">
                    <a:lumMod val="50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Национальный продукт и его измерение.</a:t>
            </a:r>
            <a:endParaRPr lang="ru-RU" sz="4400" b="0" dirty="0" smtClean="0">
              <a:solidFill>
                <a:schemeClr val="accent2">
                  <a:lumMod val="50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100" name="Picture 4" descr="http://cs405918.vk.me/v405918685/4d8c/BAk8PfbKp2k.jpg"/>
          <p:cNvPicPr>
            <a:picLocks noChangeAspect="1" noChangeArrowheads="1"/>
          </p:cNvPicPr>
          <p:nvPr/>
        </p:nvPicPr>
        <p:blipFill>
          <a:blip r:embed="rId3" cstate="print"/>
          <a:srcRect r="31250"/>
          <a:stretch>
            <a:fillRect/>
          </a:stretch>
        </p:blipFill>
        <p:spPr bwMode="auto">
          <a:xfrm>
            <a:off x="2590800" y="3429000"/>
            <a:ext cx="2133600" cy="1859996"/>
          </a:xfrm>
          <a:prstGeom prst="rect">
            <a:avLst/>
          </a:prstGeom>
          <a:noFill/>
        </p:spPr>
      </p:pic>
      <p:pic>
        <p:nvPicPr>
          <p:cNvPr id="4102" name="Picture 6" descr="http://www.shampan.by/upload/medialibrary/b6b/b6b945b2f3cf20cad4122e33f7976a5a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4878" y="3886200"/>
            <a:ext cx="3029122" cy="2689861"/>
          </a:xfrm>
          <a:prstGeom prst="rect">
            <a:avLst/>
          </a:prstGeom>
          <a:noFill/>
        </p:spPr>
      </p:pic>
      <p:sp>
        <p:nvSpPr>
          <p:cNvPr id="5" name="Стрелка вправо 4"/>
          <p:cNvSpPr/>
          <p:nvPr/>
        </p:nvSpPr>
        <p:spPr>
          <a:xfrm>
            <a:off x="5105400" y="4191000"/>
            <a:ext cx="1066800" cy="838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Стрелка вправо 6"/>
          <p:cNvSpPr/>
          <p:nvPr/>
        </p:nvSpPr>
        <p:spPr>
          <a:xfrm>
            <a:off x="5029200" y="5715000"/>
            <a:ext cx="1066800" cy="762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6738" name="Picture 2" descr="Картинки по запросу трактор мтз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19400" y="5307566"/>
            <a:ext cx="1828800" cy="155043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762000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Пример:</a:t>
            </a:r>
            <a:endParaRPr lang="ru-RU" sz="4000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447800" y="1143000"/>
            <a:ext cx="7391400" cy="5181600"/>
          </a:xfrm>
        </p:spPr>
        <p:txBody>
          <a:bodyPr>
            <a:noAutofit/>
          </a:bodyPr>
          <a:lstStyle/>
          <a:p>
            <a:pPr marL="609600" indent="-609600" eaLnBrk="1" hangingPunct="1">
              <a:buFontTx/>
              <a:buNone/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Производство хлеба</a:t>
            </a:r>
          </a:p>
          <a:p>
            <a:pPr marL="609600" indent="-609600" eaLnBrk="1" hangingPunct="1">
              <a:buFontTx/>
              <a:buNone/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проходит </a:t>
            </a:r>
            <a:r>
              <a:rPr lang="ru-RU" sz="2600" b="1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 стадии</a:t>
            </a: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pPr marL="609600" indent="-609600" eaLnBrk="1" hangingPunct="1">
              <a:buFontTx/>
              <a:buNone/>
            </a:pPr>
            <a:endParaRPr lang="ru-RU" sz="26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742950" indent="-742950" eaLnBrk="1" hangingPunct="1">
              <a:buNone/>
            </a:pP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1. </a:t>
            </a:r>
            <a:r>
              <a:rPr lang="ru-RU" sz="26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С/</a:t>
            </a:r>
            <a:r>
              <a:rPr lang="ru-RU" sz="2600" u="sng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х</a:t>
            </a:r>
            <a:r>
              <a:rPr lang="ru-RU" sz="26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предприятие</a:t>
            </a: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выращивает </a:t>
            </a: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пшеницу</a:t>
            </a:r>
            <a:r>
              <a:rPr lang="ru-RU" sz="26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ru-RU" sz="26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(- стоимость </a:t>
            </a:r>
            <a:r>
              <a:rPr lang="ru-RU" sz="2600" dirty="0" err="1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семян=ДС</a:t>
            </a:r>
            <a:r>
              <a:rPr lang="ru-RU" sz="26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marL="742950" indent="-742950" eaLnBrk="1" hangingPunct="1">
              <a:buFontTx/>
              <a:buAutoNum type="arabicPeriod"/>
            </a:pPr>
            <a:endParaRPr lang="ru-RU" sz="26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609600" indent="-609600" eaLnBrk="1" hangingPunct="1">
              <a:buFontTx/>
              <a:buNone/>
            </a:pP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2. </a:t>
            </a:r>
            <a:r>
              <a:rPr lang="ru-RU" sz="26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Мукомольный комбинат</a:t>
            </a: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перерабатывает пшеницу в </a:t>
            </a: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муку</a:t>
            </a:r>
            <a:r>
              <a:rPr lang="ru-RU" sz="2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609600" indent="-609600" eaLnBrk="1" hangingPunct="1">
              <a:buFontTx/>
              <a:buNone/>
            </a:pPr>
            <a:r>
              <a:rPr lang="ru-RU" sz="26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(- стоимость пшеницы = ДС)</a:t>
            </a:r>
          </a:p>
          <a:p>
            <a:pPr marL="609600" indent="-609600" eaLnBrk="1" hangingPunct="1">
              <a:buFontTx/>
              <a:buNone/>
            </a:pPr>
            <a:endParaRPr lang="ru-RU" sz="26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609600" indent="-609600" eaLnBrk="1" hangingPunct="1">
              <a:buFontTx/>
              <a:buNone/>
            </a:pP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r>
              <a:rPr lang="ru-RU" sz="26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 Хлебозавод</a:t>
            </a: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выпекает </a:t>
            </a: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хлеб</a:t>
            </a:r>
            <a:r>
              <a:rPr lang="ru-RU" sz="2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609600" indent="-609600" eaLnBrk="1" hangingPunct="1">
              <a:buFontTx/>
              <a:buNone/>
            </a:pPr>
            <a:r>
              <a:rPr lang="ru-RU" sz="26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(- стоимость муки = ДС)</a:t>
            </a:r>
          </a:p>
        </p:txBody>
      </p:sp>
      <p:pic>
        <p:nvPicPr>
          <p:cNvPr id="34824" name="Picture 8" descr="http://www.ekschoz.com/wp-content/uploads/2012/03/img-hvPUV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0"/>
            <a:ext cx="1219200" cy="1219201"/>
          </a:xfrm>
          <a:prstGeom prst="rect">
            <a:avLst/>
          </a:prstGeom>
          <a:noFill/>
        </p:spPr>
      </p:pic>
      <p:pic>
        <p:nvPicPr>
          <p:cNvPr id="34826" name="Picture 10" descr="http://www.ua.all.biz/img/ua/catalog/middle/1809090.jpeg?rrr=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886200"/>
            <a:ext cx="1219200" cy="1219201"/>
          </a:xfrm>
          <a:prstGeom prst="rect">
            <a:avLst/>
          </a:prstGeom>
          <a:noFill/>
        </p:spPr>
      </p:pic>
      <p:pic>
        <p:nvPicPr>
          <p:cNvPr id="34828" name="Picture 12" descr="http://static.wixstatic.com/media/2cb59c_9d1e6078c3d04b55a0fbd3a4f799b948.jpg_25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638800"/>
            <a:ext cx="1066800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467600" cy="8683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ВВП (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2019 </a:t>
            </a:r>
            <a:r>
              <a:rPr lang="ru-RU" sz="36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года) </a:t>
            </a:r>
            <a:r>
              <a:rPr lang="ru-RU" sz="36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включает этот продукт?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609600" indent="-609600" algn="just">
              <a:lnSpc>
                <a:spcPct val="90000"/>
              </a:lnSpc>
            </a:pPr>
            <a:r>
              <a:rPr lang="ru-RU" sz="2800" dirty="0" smtClean="0">
                <a:latin typeface="Arial" pitchFamily="34" charset="0"/>
                <a:cs typeface="Arial" pitchFamily="34" charset="0"/>
              </a:rPr>
              <a:t>Холодильник «Беларусь» (белорусская фирма, производство в г. Смоленск)</a:t>
            </a:r>
          </a:p>
          <a:p>
            <a:pPr marL="609600" indent="-609600" algn="just">
              <a:lnSpc>
                <a:spcPct val="90000"/>
              </a:lnSpc>
            </a:pPr>
            <a:r>
              <a:rPr lang="ru-RU" sz="2800" dirty="0" smtClean="0">
                <a:latin typeface="Arial" pitchFamily="34" charset="0"/>
                <a:cs typeface="Arial" pitchFamily="34" charset="0"/>
              </a:rPr>
              <a:t>Напиток «Кока-Кола» (американская фирма, производство в г. Слоним)</a:t>
            </a:r>
          </a:p>
          <a:p>
            <a:pPr marL="609600" indent="-609600" algn="just">
              <a:lnSpc>
                <a:spcPct val="90000"/>
              </a:lnSpc>
            </a:pPr>
            <a:r>
              <a:rPr lang="ru-RU" sz="2800" dirty="0" smtClean="0">
                <a:latin typeface="Arial" pitchFamily="34" charset="0"/>
                <a:cs typeface="Arial" pitchFamily="34" charset="0"/>
              </a:rPr>
              <a:t>Автомобиль «Победа», производство 1950 года</a:t>
            </a:r>
          </a:p>
          <a:p>
            <a:pPr marL="609600" indent="-609600" algn="just">
              <a:lnSpc>
                <a:spcPct val="90000"/>
              </a:lnSpc>
            </a:pPr>
            <a:r>
              <a:rPr lang="ru-RU" sz="2800" dirty="0" smtClean="0">
                <a:latin typeface="Arial" pitchFamily="34" charset="0"/>
                <a:cs typeface="Arial" pitchFamily="34" charset="0"/>
              </a:rPr>
              <a:t>Акции ОАО «</a:t>
            </a:r>
            <a:r>
              <a:rPr lang="ru-RU" sz="2800" dirty="0" err="1" smtClean="0">
                <a:latin typeface="Arial" pitchFamily="34" charset="0"/>
                <a:cs typeface="Arial" pitchFamily="34" charset="0"/>
              </a:rPr>
              <a:t>Милавица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» </a:t>
            </a:r>
          </a:p>
          <a:p>
            <a:pPr marL="609600" indent="-609600" algn="just">
              <a:lnSpc>
                <a:spcPct val="90000"/>
              </a:lnSpc>
            </a:pPr>
            <a:r>
              <a:rPr lang="ru-RU" sz="2800" dirty="0" smtClean="0">
                <a:latin typeface="Arial" pitchFamily="34" charset="0"/>
                <a:cs typeface="Arial" pitchFamily="34" charset="0"/>
              </a:rPr>
              <a:t>Пенсии, стипендии</a:t>
            </a:r>
          </a:p>
          <a:p>
            <a:pPr marL="609600" indent="-609600" algn="just">
              <a:lnSpc>
                <a:spcPct val="90000"/>
              </a:lnSpc>
            </a:pPr>
            <a:r>
              <a:rPr lang="ru-RU" sz="2800" dirty="0" smtClean="0">
                <a:latin typeface="Arial" pitchFamily="34" charset="0"/>
                <a:cs typeface="Arial" pitchFamily="34" charset="0"/>
              </a:rPr>
              <a:t>Игра «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World of tanks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» белорусской </a:t>
            </a:r>
            <a:r>
              <a:rPr lang="en-US" sz="2800" dirty="0" smtClean="0">
                <a:latin typeface="Arial" pitchFamily="34" charset="0"/>
                <a:cs typeface="Arial" pitchFamily="34" charset="0"/>
              </a:rPr>
              <a:t>IT-</a:t>
            </a:r>
            <a:r>
              <a:rPr lang="ru-RU" sz="2800" dirty="0" smtClean="0">
                <a:latin typeface="Arial" pitchFamily="34" charset="0"/>
                <a:cs typeface="Arial" pitchFamily="34" charset="0"/>
              </a:rPr>
              <a:t>компании</a:t>
            </a:r>
          </a:p>
          <a:p>
            <a:pPr marL="609600" indent="-609600" algn="just">
              <a:lnSpc>
                <a:spcPct val="90000"/>
              </a:lnSpc>
            </a:pPr>
            <a:r>
              <a:rPr lang="ru-RU" sz="2800" dirty="0" smtClean="0">
                <a:latin typeface="Arial" pitchFamily="34" charset="0"/>
                <a:cs typeface="Arial" pitchFamily="34" charset="0"/>
              </a:rPr>
              <a:t>Пенсия 500 рублей</a:t>
            </a:r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ru-RU" sz="4000" u="sng" dirty="0" smtClean="0"/>
          </a:p>
          <a:p>
            <a:pPr marL="609600" indent="-609600" eaLnBrk="1" hangingPunct="1">
              <a:lnSpc>
                <a:spcPct val="90000"/>
              </a:lnSpc>
              <a:buFontTx/>
              <a:buNone/>
            </a:pPr>
            <a:endParaRPr lang="ru-RU" sz="4000" u="sng" dirty="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ru-RU" dirty="0" smtClean="0"/>
          </a:p>
        </p:txBody>
      </p:sp>
      <p:sp>
        <p:nvSpPr>
          <p:cNvPr id="6" name="Плюс 5"/>
          <p:cNvSpPr/>
          <p:nvPr/>
        </p:nvSpPr>
        <p:spPr>
          <a:xfrm>
            <a:off x="381000" y="2362200"/>
            <a:ext cx="533400" cy="609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люс 6"/>
          <p:cNvSpPr/>
          <p:nvPr/>
        </p:nvSpPr>
        <p:spPr>
          <a:xfrm>
            <a:off x="381000" y="5105400"/>
            <a:ext cx="533400" cy="609600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Умножение 7"/>
          <p:cNvSpPr/>
          <p:nvPr/>
        </p:nvSpPr>
        <p:spPr>
          <a:xfrm>
            <a:off x="381000" y="1524000"/>
            <a:ext cx="609600" cy="609600"/>
          </a:xfrm>
          <a:prstGeom prst="mathMultiply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3300"/>
              </a:solidFill>
            </a:endParaRPr>
          </a:p>
        </p:txBody>
      </p:sp>
      <p:sp>
        <p:nvSpPr>
          <p:cNvPr id="9" name="Умножение 8"/>
          <p:cNvSpPr/>
          <p:nvPr/>
        </p:nvSpPr>
        <p:spPr>
          <a:xfrm>
            <a:off x="381000" y="3200400"/>
            <a:ext cx="609600" cy="609600"/>
          </a:xfrm>
          <a:prstGeom prst="mathMultiply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3300"/>
              </a:solidFill>
            </a:endParaRPr>
          </a:p>
        </p:txBody>
      </p:sp>
      <p:sp>
        <p:nvSpPr>
          <p:cNvPr id="10" name="Умножение 9"/>
          <p:cNvSpPr/>
          <p:nvPr/>
        </p:nvSpPr>
        <p:spPr>
          <a:xfrm>
            <a:off x="381000" y="4038600"/>
            <a:ext cx="609600" cy="609600"/>
          </a:xfrm>
          <a:prstGeom prst="mathMultiply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3300"/>
              </a:solidFill>
            </a:endParaRPr>
          </a:p>
        </p:txBody>
      </p:sp>
      <p:sp>
        <p:nvSpPr>
          <p:cNvPr id="12" name="Умножение 11"/>
          <p:cNvSpPr/>
          <p:nvPr/>
        </p:nvSpPr>
        <p:spPr>
          <a:xfrm>
            <a:off x="381000" y="4572000"/>
            <a:ext cx="609600" cy="609600"/>
          </a:xfrm>
          <a:prstGeom prst="mathMultiply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3300"/>
              </a:solidFill>
            </a:endParaRPr>
          </a:p>
        </p:txBody>
      </p:sp>
      <p:sp>
        <p:nvSpPr>
          <p:cNvPr id="13" name="Умножение 12"/>
          <p:cNvSpPr/>
          <p:nvPr/>
        </p:nvSpPr>
        <p:spPr>
          <a:xfrm>
            <a:off x="381000" y="5791200"/>
            <a:ext cx="609600" cy="609600"/>
          </a:xfrm>
          <a:prstGeom prst="mathMultiply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FF33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53400" cy="792162"/>
          </a:xfrm>
        </p:spPr>
        <p:txBody>
          <a:bodyPr>
            <a:normAutofit/>
          </a:bodyPr>
          <a:lstStyle/>
          <a:p>
            <a:r>
              <a:rPr lang="ru-RU" sz="36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Метод 1: Производственный метод</a:t>
            </a:r>
            <a:endParaRPr lang="ru-RU" sz="3600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eaLnBrk="1" hangingPunct="1">
              <a:buNone/>
            </a:pPr>
            <a:r>
              <a:rPr lang="ru-RU" sz="4400" b="1" dirty="0" smtClean="0">
                <a:solidFill>
                  <a:srgbClr val="FF3300"/>
                </a:solidFill>
              </a:rPr>
              <a:t>ВВП</a:t>
            </a:r>
            <a:r>
              <a:rPr lang="ru-RU" sz="4400" dirty="0" smtClean="0"/>
              <a:t> – это сумма добавленных стоимостей, созданных на каждом предприятии</a:t>
            </a:r>
          </a:p>
          <a:p>
            <a:pPr eaLnBrk="1" hangingPunct="1"/>
            <a:endParaRPr lang="ru-RU" sz="4400" dirty="0" smtClean="0"/>
          </a:p>
          <a:p>
            <a:pPr>
              <a:buNone/>
            </a:pPr>
            <a:r>
              <a:rPr lang="ru-RU" sz="4400" dirty="0" smtClean="0"/>
              <a:t>Выручка от реализации  - стоимость сырья и материалов = </a:t>
            </a:r>
            <a:r>
              <a:rPr lang="ru-RU" sz="4400" b="1" dirty="0" smtClean="0"/>
              <a:t>   </a:t>
            </a:r>
            <a:r>
              <a:rPr lang="ru-RU" sz="4400" b="1" u="sng" dirty="0" smtClean="0">
                <a:solidFill>
                  <a:srgbClr val="FF3300"/>
                </a:solidFill>
              </a:rPr>
              <a:t>добавленная стоимость.</a:t>
            </a:r>
          </a:p>
          <a:p>
            <a:pPr eaLnBrk="1" hangingPunct="1"/>
            <a:endParaRPr lang="ru-RU" sz="4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609600"/>
            <a:ext cx="7924800" cy="5864352"/>
          </a:xfrm>
        </p:spPr>
        <p:txBody>
          <a:bodyPr/>
          <a:lstStyle/>
          <a:p>
            <a:pPr eaLnBrk="1" hangingPunct="1">
              <a:buFontTx/>
              <a:buNone/>
            </a:pPr>
            <a:endParaRPr lang="ru-RU" b="1" dirty="0" smtClean="0"/>
          </a:p>
          <a:p>
            <a:pPr eaLnBrk="1" hangingPunct="1">
              <a:buFontTx/>
              <a:buNone/>
            </a:pPr>
            <a:r>
              <a:rPr lang="ru-RU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Общая стоимость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 = сырье + А +  З/</a:t>
            </a:r>
            <a:r>
              <a:rPr lang="ru-RU" sz="2800" b="1" dirty="0" err="1" smtClean="0">
                <a:latin typeface="Arial" pitchFamily="34" charset="0"/>
                <a:cs typeface="Arial" pitchFamily="34" charset="0"/>
              </a:rPr>
              <a:t>Пл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 + прибыль</a:t>
            </a:r>
          </a:p>
          <a:p>
            <a:pPr eaLnBrk="1" hangingPunct="1">
              <a:buFontTx/>
              <a:buNone/>
            </a:pP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где А = амортизационные отчисления</a:t>
            </a:r>
          </a:p>
          <a:p>
            <a:pPr eaLnBrk="1" hangingPunct="1">
              <a:buFontTx/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	З</a:t>
            </a:r>
            <a:r>
              <a:rPr lang="en-US" b="1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ru-RU" b="1" dirty="0" err="1" smtClean="0">
                <a:latin typeface="Arial" pitchFamily="34" charset="0"/>
                <a:cs typeface="Arial" pitchFamily="34" charset="0"/>
              </a:rPr>
              <a:t>Пл</a:t>
            </a:r>
            <a:r>
              <a:rPr lang="ru-RU" b="1" dirty="0" smtClean="0">
                <a:latin typeface="Arial" pitchFamily="34" charset="0"/>
                <a:cs typeface="Arial" pitchFamily="34" charset="0"/>
              </a:rPr>
              <a:t> – заработная плата     </a:t>
            </a:r>
          </a:p>
          <a:p>
            <a:pPr eaLnBrk="1" hangingPunct="1">
              <a:buFontTx/>
              <a:buNone/>
            </a:pPr>
            <a:endParaRPr lang="ru-RU" sz="2800" b="1" dirty="0" smtClean="0">
              <a:latin typeface="Arial" pitchFamily="34" charset="0"/>
              <a:cs typeface="Arial" pitchFamily="34" charset="0"/>
            </a:endParaRPr>
          </a:p>
          <a:p>
            <a:pPr eaLnBrk="1" hangingPunct="1">
              <a:buFontTx/>
              <a:buNone/>
            </a:pPr>
            <a:r>
              <a:rPr lang="ru-RU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Добавленная</a:t>
            </a:r>
          </a:p>
          <a:p>
            <a:pPr eaLnBrk="1" hangingPunct="1">
              <a:buFontTx/>
              <a:buNone/>
            </a:pPr>
            <a:r>
              <a:rPr lang="ru-RU" sz="28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стоимость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  = </a:t>
            </a:r>
            <a:r>
              <a:rPr lang="ru-RU" sz="2800" b="1" dirty="0" err="1" smtClean="0">
                <a:latin typeface="Arial" pitchFamily="34" charset="0"/>
                <a:cs typeface="Arial" pitchFamily="34" charset="0"/>
              </a:rPr>
              <a:t>сырье+</a:t>
            </a: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u="sng" dirty="0" smtClean="0">
                <a:latin typeface="Arial" pitchFamily="34" charset="0"/>
                <a:cs typeface="Arial" pitchFamily="34" charset="0"/>
              </a:rPr>
              <a:t>А + З/</a:t>
            </a:r>
            <a:r>
              <a:rPr lang="ru-RU" sz="2800" b="1" u="sng" dirty="0" err="1" smtClean="0">
                <a:latin typeface="Arial" pitchFamily="34" charset="0"/>
                <a:cs typeface="Arial" pitchFamily="34" charset="0"/>
              </a:rPr>
              <a:t>Пл</a:t>
            </a:r>
            <a:r>
              <a:rPr lang="ru-RU" sz="2800" b="1" u="sng" dirty="0" smtClean="0">
                <a:latin typeface="Arial" pitchFamily="34" charset="0"/>
                <a:cs typeface="Arial" pitchFamily="34" charset="0"/>
              </a:rPr>
              <a:t> + прибыль</a:t>
            </a:r>
          </a:p>
          <a:p>
            <a:pPr eaLnBrk="1" hangingPunct="1"/>
            <a:endParaRPr lang="ru-RU" b="1" u="sng" dirty="0" smtClean="0"/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3429000" y="4648200"/>
            <a:ext cx="0" cy="914400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981200" y="5486400"/>
            <a:ext cx="2706688" cy="8302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rgbClr val="005DA2"/>
                </a:solidFill>
              </a:rPr>
              <a:t>Промежуточный</a:t>
            </a:r>
          </a:p>
          <a:p>
            <a:r>
              <a:rPr lang="ru-RU" sz="2400" b="1" dirty="0">
                <a:solidFill>
                  <a:srgbClr val="005DA2"/>
                </a:solidFill>
              </a:rPr>
              <a:t>продукт</a:t>
            </a:r>
          </a:p>
        </p:txBody>
      </p:sp>
      <p:sp>
        <p:nvSpPr>
          <p:cNvPr id="7" name="Line 8"/>
          <p:cNvSpPr>
            <a:spLocks noChangeShapeType="1"/>
          </p:cNvSpPr>
          <p:nvPr/>
        </p:nvSpPr>
        <p:spPr bwMode="auto">
          <a:xfrm>
            <a:off x="6172200" y="4648200"/>
            <a:ext cx="0" cy="838200"/>
          </a:xfrm>
          <a:prstGeom prst="line">
            <a:avLst/>
          </a:prstGeom>
          <a:noFill/>
          <a:ln w="28575">
            <a:solidFill>
              <a:schemeClr val="tx1"/>
            </a:solidFill>
            <a:prstDash val="lgDash"/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800600" y="5562600"/>
            <a:ext cx="31369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 dirty="0">
                <a:solidFill>
                  <a:srgbClr val="005DA2"/>
                </a:solidFill>
              </a:rPr>
              <a:t>Конечный продукт</a:t>
            </a:r>
          </a:p>
        </p:txBody>
      </p:sp>
      <p:sp>
        <p:nvSpPr>
          <p:cNvPr id="9" name="Умножение 8"/>
          <p:cNvSpPr/>
          <p:nvPr/>
        </p:nvSpPr>
        <p:spPr>
          <a:xfrm>
            <a:off x="2971800" y="3657600"/>
            <a:ext cx="990600" cy="990600"/>
          </a:xfrm>
          <a:prstGeom prst="mathMultiply">
            <a:avLst/>
          </a:prstGeom>
          <a:noFill/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Метод 2: ВВП по доходам (распределительный метод)</a:t>
            </a:r>
            <a:endParaRPr lang="ru-RU" b="1" dirty="0">
              <a:solidFill>
                <a:srgbClr val="005DA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>
              <a:buNone/>
            </a:pPr>
            <a:r>
              <a:rPr lang="ru-RU" sz="3600" dirty="0" smtClean="0"/>
              <a:t>Реализованный ВВП </a:t>
            </a:r>
            <a:r>
              <a:rPr lang="ru-RU" sz="3600" b="1" dirty="0" smtClean="0"/>
              <a:t>=</a:t>
            </a:r>
          </a:p>
          <a:p>
            <a:pPr eaLnBrk="1" hangingPunct="1">
              <a:buFontTx/>
              <a:buNone/>
            </a:pPr>
            <a:r>
              <a:rPr lang="ru-RU" sz="3600" b="1" dirty="0" smtClean="0"/>
              <a:t>   </a:t>
            </a:r>
            <a:r>
              <a:rPr lang="ru-RU" sz="3600" b="1" dirty="0" smtClean="0">
                <a:solidFill>
                  <a:srgbClr val="FF3300"/>
                </a:solidFill>
              </a:rPr>
              <a:t>валовой внутренний доход (ВВД).</a:t>
            </a:r>
          </a:p>
          <a:p>
            <a:pPr eaLnBrk="1" hangingPunct="1">
              <a:buFontTx/>
              <a:buNone/>
            </a:pPr>
            <a:endParaRPr lang="ru-RU" sz="3600" b="1" dirty="0" smtClean="0"/>
          </a:p>
          <a:p>
            <a:pPr eaLnBrk="1" hangingPunct="1">
              <a:buFontTx/>
              <a:buNone/>
            </a:pPr>
            <a:r>
              <a:rPr lang="ru-RU" sz="3600" b="1" dirty="0" smtClean="0"/>
              <a:t>ВВД </a:t>
            </a:r>
            <a:r>
              <a:rPr lang="ru-RU" sz="3600" dirty="0" smtClean="0"/>
              <a:t>= А + </a:t>
            </a:r>
            <a:r>
              <a:rPr lang="ru-RU" sz="3600" dirty="0" err="1" smtClean="0"/>
              <a:t>З\Пл</a:t>
            </a:r>
            <a:r>
              <a:rPr lang="ru-RU" sz="3600" dirty="0" smtClean="0"/>
              <a:t>. + прибыль + косвенный    налог</a:t>
            </a:r>
          </a:p>
          <a:p>
            <a:pPr eaLnBrk="1" hangingPunct="1">
              <a:buFontTx/>
              <a:buNone/>
            </a:pPr>
            <a:endParaRPr lang="ru-RU" sz="3600" dirty="0" smtClean="0"/>
          </a:p>
          <a:p>
            <a:pPr eaLnBrk="1" hangingPunct="1">
              <a:buFontTx/>
              <a:buNone/>
            </a:pPr>
            <a:r>
              <a:rPr lang="ru-RU" sz="3600" dirty="0" smtClean="0"/>
              <a:t>Почему включаем косвенные налоги, но не прямые?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79216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ВВД = следующим доходам:</a:t>
            </a:r>
            <a:endParaRPr lang="ru-RU" sz="4000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371600"/>
            <a:ext cx="7772400" cy="4724400"/>
          </a:xfrm>
        </p:spPr>
        <p:txBody>
          <a:bodyPr anchor="ctr">
            <a:noAutofit/>
          </a:bodyPr>
          <a:lstStyle/>
          <a:p>
            <a:pPr>
              <a:lnSpc>
                <a:spcPct val="120000"/>
              </a:lnSpc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1. </a:t>
            </a:r>
            <a:r>
              <a:rPr lang="ru-RU" b="1" dirty="0" err="1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З\Пл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– доход наемного работника</a:t>
            </a:r>
            <a:endParaRPr lang="ru-RU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20000"/>
              </a:lnSpc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2. </a:t>
            </a: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А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 – доход фирмы (амортизационный фонд)</a:t>
            </a:r>
          </a:p>
          <a:p>
            <a:pPr eaLnBrk="1" hangingPunct="1">
              <a:lnSpc>
                <a:spcPct val="120000"/>
              </a:lnSpc>
              <a:buFontTx/>
              <a:buNone/>
            </a:pPr>
            <a:r>
              <a:rPr lang="ru-RU" b="1" dirty="0" smtClean="0">
                <a:latin typeface="Arial" pitchFamily="34" charset="0"/>
                <a:cs typeface="Arial" pitchFamily="34" charset="0"/>
              </a:rPr>
              <a:t>3. </a:t>
            </a: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Прибыль:</a:t>
            </a:r>
          </a:p>
          <a:p>
            <a:pPr eaLnBrk="1" hangingPunct="1">
              <a:lnSpc>
                <a:spcPct val="120000"/>
              </a:lnSpc>
              <a:buFontTx/>
              <a:buChar char="-"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Рентные платежи владельцам ресурсов;</a:t>
            </a:r>
          </a:p>
          <a:p>
            <a:pPr eaLnBrk="1" hangingPunct="1">
              <a:lnSpc>
                <a:spcPct val="120000"/>
              </a:lnSpc>
              <a:buFontTx/>
              <a:buChar char="-"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Прибыль от вложения ресурсов в собственное предприятие;</a:t>
            </a:r>
          </a:p>
          <a:p>
            <a:pPr eaLnBrk="1" hangingPunct="1">
              <a:lnSpc>
                <a:spcPct val="120000"/>
              </a:lnSpc>
              <a:buFontTx/>
              <a:buChar char="-"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Прибыль корпорации (АО);</a:t>
            </a:r>
          </a:p>
          <a:p>
            <a:pPr eaLnBrk="1" hangingPunct="1">
              <a:lnSpc>
                <a:spcPct val="120000"/>
              </a:lnSpc>
              <a:buFontTx/>
              <a:buChar char="-"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Процент как доход поставщиков капитала</a:t>
            </a:r>
          </a:p>
          <a:p>
            <a:pPr eaLnBrk="1" hangingPunct="1">
              <a:lnSpc>
                <a:spcPct val="120000"/>
              </a:lnSpc>
              <a:buNone/>
            </a:pPr>
            <a:r>
              <a:rPr lang="ru-RU" dirty="0" smtClean="0">
                <a:latin typeface="Arial" pitchFamily="34" charset="0"/>
                <a:cs typeface="Arial" pitchFamily="34" charset="0"/>
              </a:rPr>
              <a:t>4. </a:t>
            </a:r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Косвенные налоги </a:t>
            </a:r>
            <a:r>
              <a:rPr lang="ru-RU" dirty="0" smtClean="0">
                <a:latin typeface="Arial" pitchFamily="34" charset="0"/>
                <a:cs typeface="Arial" pitchFamily="34" charset="0"/>
              </a:rPr>
              <a:t>– доход государства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858000" y="1295400"/>
            <a:ext cx="1689543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47</a:t>
            </a:r>
            <a:r>
              <a:rPr lang="en-US" sz="40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.9</a:t>
            </a:r>
            <a:r>
              <a:rPr lang="ru-RU" sz="40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%</a:t>
            </a:r>
            <a:endParaRPr lang="ru-RU" sz="40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7500958" y="2357430"/>
            <a:ext cx="1975327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en-US" sz="40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6.08</a:t>
            </a:r>
            <a:r>
              <a:rPr lang="ru-RU" sz="40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%</a:t>
            </a:r>
            <a:endParaRPr lang="ru-RU" sz="40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Правая фигурная скобка 7"/>
          <p:cNvSpPr/>
          <p:nvPr/>
        </p:nvSpPr>
        <p:spPr>
          <a:xfrm>
            <a:off x="7391400" y="2133600"/>
            <a:ext cx="304800" cy="1143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rgbClr val="C00000"/>
              </a:solidFill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6781800" y="5334000"/>
            <a:ext cx="1933604" cy="707886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16.04</a:t>
            </a:r>
            <a:r>
              <a:rPr lang="ru-RU" sz="40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%</a:t>
            </a:r>
            <a:endParaRPr lang="ru-RU" sz="40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C0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953000" y="6248400"/>
            <a:ext cx="33528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201</a:t>
            </a:r>
            <a:r>
              <a:rPr lang="en-US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8</a:t>
            </a:r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г. Источник: </a:t>
            </a:r>
            <a:r>
              <a:rPr lang="ru-RU" sz="20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Белстат</a:t>
            </a:r>
            <a:endParaRPr lang="ru-RU" sz="20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9" grpId="0"/>
      <p:bldP spid="10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848600" cy="1143000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Метод 3: ВВП по расходам (метод конечного использования)</a:t>
            </a:r>
            <a:br>
              <a:rPr lang="ru-RU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</a:br>
            <a:r>
              <a:rPr lang="en-US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Y = C + I + G + </a:t>
            </a:r>
            <a:r>
              <a:rPr lang="en-US" b="1" dirty="0" err="1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X</a:t>
            </a:r>
            <a:r>
              <a:rPr lang="en-US" sz="3100" b="1" dirty="0" err="1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n</a:t>
            </a:r>
            <a:endParaRPr lang="ru-RU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685800" y="990600"/>
          <a:ext cx="8229600" cy="5483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152400" y="1676400"/>
            <a:ext cx="21336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5</a:t>
            </a:r>
            <a:r>
              <a:rPr lang="ru-RU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3</a:t>
            </a:r>
            <a:r>
              <a:rPr 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,2%</a:t>
            </a:r>
            <a:endParaRPr lang="ru-RU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5334000" y="6324600"/>
            <a:ext cx="3352801" cy="4001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201</a:t>
            </a:r>
            <a:r>
              <a:rPr lang="en-US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8</a:t>
            </a:r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ru-RU" sz="20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г. Источник: </a:t>
            </a:r>
            <a:r>
              <a:rPr lang="ru-RU" sz="2000" dirty="0" err="1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Белстат</a:t>
            </a:r>
            <a:endParaRPr lang="ru-RU" sz="20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248400" y="990600"/>
            <a:ext cx="21336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2</a:t>
            </a:r>
            <a:r>
              <a:rPr 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7,</a:t>
            </a:r>
            <a:r>
              <a:rPr lang="ru-RU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5</a:t>
            </a:r>
            <a:r>
              <a:rPr 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%</a:t>
            </a:r>
            <a:endParaRPr lang="ru-RU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81000" y="5410200"/>
            <a:ext cx="213360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1.1</a:t>
            </a:r>
            <a:r>
              <a:rPr lang="en-US" sz="5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%</a:t>
            </a:r>
            <a:endParaRPr lang="ru-RU" sz="5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7086600" y="4648200"/>
            <a:ext cx="2057400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1</a:t>
            </a:r>
            <a:r>
              <a:rPr lang="ru-RU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5</a:t>
            </a:r>
            <a:r>
              <a:rPr lang="en-US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,</a:t>
            </a:r>
            <a:r>
              <a:rPr lang="ru-RU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6</a:t>
            </a:r>
            <a:r>
              <a:rPr lang="en-US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%</a:t>
            </a:r>
            <a:endParaRPr lang="ru-RU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00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85800"/>
            <a:ext cx="8229600" cy="944562"/>
          </a:xfrm>
          <a:noFill/>
        </p:spPr>
        <p:txBody>
          <a:bodyPr>
            <a:normAutofit fontScale="90000"/>
          </a:bodyPr>
          <a:lstStyle/>
          <a:p>
            <a:pPr algn="ctr" eaLnBrk="1" hangingPunct="1"/>
            <a:r>
              <a:rPr lang="ru-RU" b="1" i="1" dirty="0" smtClean="0"/>
              <a:t/>
            </a:r>
            <a:br>
              <a:rPr lang="ru-RU" b="1" i="1" dirty="0" smtClean="0"/>
            </a:br>
            <a:r>
              <a:rPr lang="ru-RU" sz="53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Потенциальный ВВП –</a:t>
            </a:r>
            <a:r>
              <a:rPr lang="ru-RU" b="1" i="1" dirty="0" smtClean="0"/>
              <a:t/>
            </a:r>
            <a:br>
              <a:rPr lang="ru-RU" b="1" i="1" dirty="0" smtClean="0"/>
            </a:br>
            <a:endParaRPr lang="ru-RU" dirty="0" smtClean="0"/>
          </a:p>
        </p:txBody>
      </p:sp>
      <p:sp>
        <p:nvSpPr>
          <p:cNvPr id="91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600200"/>
            <a:ext cx="8991600" cy="4525963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None/>
            </a:pPr>
            <a:r>
              <a:rPr lang="ru-RU" sz="4000" b="1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максимальный ВВП</a:t>
            </a:r>
            <a:r>
              <a:rPr lang="ru-RU" sz="4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который можно произвести в экономике </a:t>
            </a:r>
            <a:r>
              <a:rPr lang="ru-RU" sz="4000" b="1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при самых благоприятных условиях </a:t>
            </a:r>
            <a:r>
              <a:rPr lang="ru-RU" sz="4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производства, т.е. при полной загрузке производственных мощностей и полной занятости.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762000"/>
            <a:ext cx="8382000" cy="6019800"/>
          </a:xfrm>
        </p:spPr>
        <p:txBody>
          <a:bodyPr>
            <a:normAutofit/>
          </a:bodyPr>
          <a:lstStyle/>
          <a:p>
            <a:pPr algn="just"/>
            <a:r>
              <a:rPr lang="ru-RU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Домашний труд</a:t>
            </a:r>
          </a:p>
          <a:p>
            <a:pPr algn="just"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Нобелевский лауреат 1992 Г. Беккер:</a:t>
            </a:r>
          </a:p>
          <a:p>
            <a:pPr algn="just">
              <a:buNone/>
            </a:pPr>
            <a:r>
              <a:rPr lang="ru-RU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Семья – это мини-фабрика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которая </a:t>
            </a:r>
            <a:endParaRPr lang="en-US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из промежуточных продуктов</a:t>
            </a:r>
            <a:endParaRPr lang="en-US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(полуфабрикаты, стиральный порошок, швабра + время) создает конечный продукт (ужин, чистое белье, чистая квартира)</a:t>
            </a:r>
          </a:p>
          <a:p>
            <a:pPr algn="just">
              <a:buNone/>
            </a:pPr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 ведение домашнего хозяйства у женщин в Беларуси в среднем в будний день уходит около 3 часов 35 минут, у мужчин — 54 минуты. (</a:t>
            </a:r>
            <a:r>
              <a:rPr lang="ru-RU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Белстат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фонд ООН)</a:t>
            </a:r>
            <a:endParaRPr lang="en-US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buNone/>
            </a:pPr>
            <a:endParaRPr lang="en-US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Проблема – как оценить?</a:t>
            </a:r>
          </a:p>
          <a:p>
            <a:pPr algn="just"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just">
              <a:buNone/>
            </a:pP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algn="just">
              <a:buNone/>
            </a:pPr>
            <a:endParaRPr lang="ru-RU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7467600" cy="533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sz="40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ВВП должен учитывать:</a:t>
            </a:r>
          </a:p>
        </p:txBody>
      </p:sp>
      <p:pic>
        <p:nvPicPr>
          <p:cNvPr id="79874" name="Picture 2" descr="http://womanest.ru/wp-content/uploads/images/80f472d5ec6a99c541cee882492324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0800" y="0"/>
            <a:ext cx="2743200" cy="20679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990600"/>
            <a:ext cx="7391400" cy="5486400"/>
          </a:xfrm>
        </p:spPr>
        <p:txBody>
          <a:bodyPr/>
          <a:lstStyle/>
          <a:p>
            <a:r>
              <a:rPr lang="ru-RU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Теневую экономику: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-коррупция;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-серая экономика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(уклонение от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уплаты налогов);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черная экономика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(нелегальный товар).</a:t>
            </a:r>
          </a:p>
          <a:p>
            <a:pPr>
              <a:buNone/>
            </a:pPr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 Беларуси по разным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оценкам размер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теневой экономики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15-30 % ВВП</a:t>
            </a:r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7467600" cy="487362"/>
          </a:xfrm>
        </p:spPr>
        <p:txBody>
          <a:bodyPr>
            <a:normAutofit fontScale="90000"/>
          </a:bodyPr>
          <a:lstStyle/>
          <a:p>
            <a:pPr algn="ctr" eaLnBrk="1" hangingPunct="1"/>
            <a:r>
              <a:rPr lang="ru-RU" sz="40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ВВП должен учитывать:</a:t>
            </a:r>
          </a:p>
        </p:txBody>
      </p:sp>
      <p:pic>
        <p:nvPicPr>
          <p:cNvPr id="78850" name="Picture 2" descr="http://www.forbes.ru/sites/default/files/users/user12850/shadow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56410" y="1447800"/>
            <a:ext cx="5287589" cy="541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52400"/>
            <a:ext cx="7693025" cy="6629400"/>
          </a:xfrm>
        </p:spPr>
        <p:txBody>
          <a:bodyPr>
            <a:normAutofit fontScale="92500" lnSpcReduction="10000"/>
          </a:bodyPr>
          <a:lstStyle/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Национальная экономика и ее общая характеристика. Субъекты рыночной экономики - </a:t>
            </a:r>
            <a:r>
              <a:rPr lang="ru-RU" sz="28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самостоятельно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Кругооборот продуктов и доходов в рыночной экономике. Понятие системы национальных счетов (СНС). - </a:t>
            </a:r>
            <a:r>
              <a:rPr lang="ru-RU" sz="28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самостоятельно</a:t>
            </a:r>
            <a:endParaRPr lang="ru-RU" sz="2800" b="1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Валовой внутренний продукт (ВВП) и принципы его расчета.</a:t>
            </a:r>
            <a:r>
              <a:rPr lang="en-US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Промежуточные и конечные товары и услуги.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Расчет ВВП по производственному методу, по доходам и расходам.</a:t>
            </a:r>
            <a:r>
              <a:rPr lang="en-US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Другие показатели СНС.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Номинальный и реальный ВВП. Дефлятор ВВП. Индексы цен.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Национальное богатство и проблемы его оценки.</a:t>
            </a:r>
          </a:p>
          <a:p>
            <a:pPr marL="609600" indent="-609600">
              <a:lnSpc>
                <a:spcPct val="90000"/>
              </a:lnSpc>
              <a:buFontTx/>
              <a:buAutoNum type="arabicPeriod"/>
            </a:pPr>
            <a:endParaRPr lang="ru-RU" sz="2800" b="1" dirty="0" smtClean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</a:pPr>
            <a:endParaRPr lang="ru-RU" sz="2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1000" cy="715962"/>
          </a:xfrm>
        </p:spPr>
        <p:txBody>
          <a:bodyPr>
            <a:normAutofit fontScale="90000"/>
          </a:bodyPr>
          <a:lstStyle/>
          <a:p>
            <a:r>
              <a:rPr lang="ru-RU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ВВП позволяет измерить прогресс общества?</a:t>
            </a:r>
            <a:endParaRPr lang="ru-RU" b="1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7772400" cy="5254752"/>
          </a:xfrm>
        </p:spPr>
        <p:txBody>
          <a:bodyPr/>
          <a:lstStyle/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Не отражает проблемы:</a:t>
            </a:r>
          </a:p>
          <a:p>
            <a:pPr>
              <a:buFontTx/>
              <a:buChar char="-"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Экологии</a:t>
            </a:r>
          </a:p>
          <a:p>
            <a:pPr>
              <a:buFontTx/>
              <a:buChar char="-"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Качества и уровня жизни</a:t>
            </a:r>
          </a:p>
          <a:p>
            <a:pPr>
              <a:buFontTx/>
              <a:buChar char="-"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Свободного времени</a:t>
            </a:r>
          </a:p>
          <a:p>
            <a:pPr>
              <a:buFontTx/>
              <a:buChar char="-"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Безопасности</a:t>
            </a:r>
          </a:p>
          <a:p>
            <a:pPr>
              <a:buFontTx/>
              <a:buChar char="-"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Различия в доходах</a:t>
            </a:r>
          </a:p>
          <a:p>
            <a:pPr>
              <a:buFontTx/>
              <a:buChar char="-"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Счастья</a:t>
            </a:r>
          </a:p>
          <a:p>
            <a:pPr>
              <a:buFontTx/>
              <a:buChar char="-"/>
            </a:pPr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Тенденция к </a:t>
            </a:r>
            <a:r>
              <a:rPr lang="ru-RU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гуманизации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экономического роста: большее значение имеют социальные показатели</a:t>
            </a:r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80898" name="Picture 2" descr="http://xn--80aberih6awap.xn--p1ai/assets/images/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1143000"/>
            <a:ext cx="4038600" cy="312924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25470"/>
          </a:xfrm>
        </p:spPr>
        <p:txBody>
          <a:bodyPr/>
          <a:lstStyle/>
          <a:p>
            <a:pPr algn="ctr"/>
            <a:r>
              <a:rPr lang="ru-RU" dirty="0" smtClean="0"/>
              <a:t>ВВП </a:t>
            </a:r>
            <a:r>
              <a:rPr lang="ru-RU" dirty="0" smtClean="0"/>
              <a:t>Индии</a:t>
            </a:r>
            <a:r>
              <a:rPr lang="en-US" dirty="0" smtClean="0"/>
              <a:t> VS </a:t>
            </a:r>
            <a:r>
              <a:rPr lang="ru-RU" dirty="0" smtClean="0"/>
              <a:t>ВВП РБ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864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Индия</a:t>
            </a:r>
            <a:endParaRPr lang="ru-RU" dirty="0" smtClean="0"/>
          </a:p>
          <a:p>
            <a:r>
              <a:rPr lang="ru-RU" dirty="0" smtClean="0"/>
              <a:t>В </a:t>
            </a:r>
            <a:r>
              <a:rPr lang="ru-RU" dirty="0" smtClean="0"/>
              <a:t>номинальном выражении:</a:t>
            </a:r>
          </a:p>
          <a:p>
            <a:pPr lvl="1"/>
            <a:r>
              <a:rPr lang="ru-RU" dirty="0" smtClean="0"/>
              <a:t>2,972 триллиона (5-ая экономика мира)</a:t>
            </a:r>
          </a:p>
          <a:p>
            <a:r>
              <a:rPr lang="ru-RU" dirty="0" smtClean="0"/>
              <a:t>По паритету покупательской способности:</a:t>
            </a:r>
          </a:p>
          <a:p>
            <a:pPr lvl="1"/>
            <a:r>
              <a:rPr lang="ru-RU" dirty="0" smtClean="0"/>
              <a:t>11,468 триллиона (3-ая в мире</a:t>
            </a:r>
            <a:r>
              <a:rPr lang="ru-RU" dirty="0" smtClean="0"/>
              <a:t>)</a:t>
            </a:r>
          </a:p>
          <a:p>
            <a:pPr>
              <a:buNone/>
            </a:pPr>
            <a:r>
              <a:rPr lang="ru-RU" dirty="0" smtClean="0"/>
              <a:t>Беларусь</a:t>
            </a:r>
            <a:endParaRPr lang="ru-RU" dirty="0" smtClean="0"/>
          </a:p>
          <a:p>
            <a:r>
              <a:rPr lang="ru-RU" dirty="0" smtClean="0"/>
              <a:t>В номинальном выражении:</a:t>
            </a:r>
          </a:p>
          <a:p>
            <a:pPr lvl="1"/>
            <a:r>
              <a:rPr lang="ru-RU" dirty="0" smtClean="0"/>
              <a:t>60 млрд. (77-ая </a:t>
            </a:r>
            <a:r>
              <a:rPr lang="ru-RU" dirty="0" smtClean="0"/>
              <a:t>экономика мира)</a:t>
            </a:r>
          </a:p>
          <a:p>
            <a:r>
              <a:rPr lang="ru-RU" dirty="0" smtClean="0"/>
              <a:t>По паритету покупательской способности:</a:t>
            </a:r>
          </a:p>
          <a:p>
            <a:pPr lvl="1"/>
            <a:r>
              <a:rPr lang="ru-RU" dirty="0" smtClean="0"/>
              <a:t>201 </a:t>
            </a:r>
            <a:r>
              <a:rPr lang="ru-RU" dirty="0" err="1" smtClean="0"/>
              <a:t>млрд</a:t>
            </a:r>
            <a:r>
              <a:rPr lang="ru-RU" dirty="0" smtClean="0"/>
              <a:t> (69-ая </a:t>
            </a:r>
            <a:r>
              <a:rPr lang="ru-RU" dirty="0" smtClean="0"/>
              <a:t>в мире)</a:t>
            </a:r>
          </a:p>
          <a:p>
            <a:pPr lvl="1"/>
            <a:endParaRPr lang="ru-RU" dirty="0" smtClean="0"/>
          </a:p>
          <a:p>
            <a:endParaRPr lang="ru-RU" dirty="0" smtClean="0"/>
          </a:p>
          <a:p>
            <a:pPr lvl="1"/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25470"/>
          </a:xfrm>
        </p:spPr>
        <p:txBody>
          <a:bodyPr/>
          <a:lstStyle/>
          <a:p>
            <a:pPr algn="ctr"/>
            <a:r>
              <a:rPr lang="ru-RU" dirty="0" smtClean="0"/>
              <a:t>ВВП </a:t>
            </a:r>
            <a:r>
              <a:rPr lang="ru-RU" dirty="0" smtClean="0"/>
              <a:t>Индии</a:t>
            </a:r>
            <a:r>
              <a:rPr lang="en-US" dirty="0" smtClean="0"/>
              <a:t> VS </a:t>
            </a:r>
            <a:r>
              <a:rPr lang="ru-RU" dirty="0" smtClean="0"/>
              <a:t>ВВП РБ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285860"/>
            <a:ext cx="8229600" cy="528641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dirty="0" smtClean="0"/>
              <a:t>Индия</a:t>
            </a:r>
          </a:p>
          <a:p>
            <a:r>
              <a:rPr lang="ru-RU" dirty="0" smtClean="0"/>
              <a:t>На </a:t>
            </a:r>
            <a:r>
              <a:rPr lang="ru-RU" dirty="0" smtClean="0"/>
              <a:t>душу населения в номинальном выражении:</a:t>
            </a:r>
          </a:p>
          <a:p>
            <a:pPr lvl="1"/>
            <a:r>
              <a:rPr lang="en-US" dirty="0" smtClean="0"/>
              <a:t>2 036USD</a:t>
            </a:r>
            <a:r>
              <a:rPr lang="ru-RU" dirty="0" smtClean="0"/>
              <a:t> (</a:t>
            </a:r>
            <a:r>
              <a:rPr lang="en-US" dirty="0" smtClean="0"/>
              <a:t>137-141</a:t>
            </a:r>
            <a:r>
              <a:rPr lang="ru-RU" dirty="0" smtClean="0"/>
              <a:t> </a:t>
            </a:r>
            <a:r>
              <a:rPr lang="ru-RU" dirty="0" smtClean="0"/>
              <a:t>место)</a:t>
            </a:r>
          </a:p>
          <a:p>
            <a:r>
              <a:rPr lang="ru-RU" dirty="0" smtClean="0"/>
              <a:t>На душу населения по паритету покупательской способности :</a:t>
            </a:r>
          </a:p>
          <a:p>
            <a:pPr lvl="1"/>
            <a:r>
              <a:rPr lang="en-US" dirty="0" smtClean="0"/>
              <a:t>7 874 USD </a:t>
            </a:r>
            <a:r>
              <a:rPr lang="ru-RU" dirty="0" smtClean="0"/>
              <a:t>(</a:t>
            </a:r>
            <a:r>
              <a:rPr lang="ru-RU" dirty="0" smtClean="0"/>
              <a:t>119</a:t>
            </a:r>
            <a:r>
              <a:rPr lang="en-US" dirty="0" smtClean="0"/>
              <a:t>-120</a:t>
            </a:r>
            <a:r>
              <a:rPr lang="ru-RU" dirty="0" smtClean="0"/>
              <a:t> </a:t>
            </a:r>
            <a:r>
              <a:rPr lang="ru-RU" dirty="0" smtClean="0"/>
              <a:t>место</a:t>
            </a:r>
            <a:r>
              <a:rPr lang="ru-RU" dirty="0" smtClean="0"/>
              <a:t>)</a:t>
            </a:r>
          </a:p>
          <a:p>
            <a:pPr>
              <a:buNone/>
            </a:pPr>
            <a:r>
              <a:rPr lang="ru-RU" dirty="0" smtClean="0"/>
              <a:t>Беларусь</a:t>
            </a:r>
          </a:p>
          <a:p>
            <a:r>
              <a:rPr lang="ru-RU" dirty="0" smtClean="0"/>
              <a:t>На душу населения в номинальном выражении:</a:t>
            </a:r>
          </a:p>
          <a:p>
            <a:pPr lvl="1"/>
            <a:r>
              <a:rPr lang="en-US" dirty="0" smtClean="0"/>
              <a:t>6 306</a:t>
            </a:r>
            <a:r>
              <a:rPr lang="ru-RU" dirty="0" smtClean="0"/>
              <a:t> </a:t>
            </a:r>
            <a:r>
              <a:rPr lang="en-US" dirty="0" smtClean="0"/>
              <a:t>USD</a:t>
            </a:r>
            <a:r>
              <a:rPr lang="ru-RU" dirty="0" smtClean="0"/>
              <a:t> </a:t>
            </a:r>
            <a:r>
              <a:rPr lang="ru-RU" dirty="0" smtClean="0"/>
              <a:t>(</a:t>
            </a:r>
            <a:r>
              <a:rPr lang="en-US" dirty="0" smtClean="0"/>
              <a:t>86-88</a:t>
            </a:r>
            <a:r>
              <a:rPr lang="ru-RU" dirty="0" smtClean="0"/>
              <a:t> </a:t>
            </a:r>
            <a:r>
              <a:rPr lang="ru-RU" dirty="0" smtClean="0"/>
              <a:t>место)</a:t>
            </a:r>
          </a:p>
          <a:p>
            <a:r>
              <a:rPr lang="ru-RU" dirty="0" smtClean="0"/>
              <a:t>На душу населения по паритету покупательской способности :</a:t>
            </a:r>
          </a:p>
          <a:p>
            <a:pPr lvl="1"/>
            <a:r>
              <a:rPr lang="en-US" dirty="0" smtClean="0"/>
              <a:t>18 848</a:t>
            </a:r>
            <a:r>
              <a:rPr lang="ru-RU" dirty="0" smtClean="0"/>
              <a:t> </a:t>
            </a:r>
            <a:r>
              <a:rPr lang="en-US" dirty="0" smtClean="0"/>
              <a:t>USD </a:t>
            </a:r>
            <a:r>
              <a:rPr lang="ru-RU" dirty="0" smtClean="0"/>
              <a:t>(</a:t>
            </a:r>
            <a:r>
              <a:rPr lang="en-US" dirty="0" smtClean="0"/>
              <a:t>65</a:t>
            </a:r>
            <a:r>
              <a:rPr lang="ru-RU" dirty="0" smtClean="0"/>
              <a:t> </a:t>
            </a:r>
            <a:r>
              <a:rPr lang="ru-RU" dirty="0" smtClean="0"/>
              <a:t>место)</a:t>
            </a:r>
          </a:p>
          <a:p>
            <a:pPr>
              <a:buNone/>
            </a:pPr>
            <a:endParaRPr lang="ru-RU" dirty="0" smtClean="0"/>
          </a:p>
          <a:p>
            <a:endParaRPr lang="ru-RU" dirty="0" smtClean="0"/>
          </a:p>
          <a:p>
            <a:pPr lvl="1"/>
            <a:endParaRPr lang="ru-RU" dirty="0" smtClean="0"/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54032"/>
          </a:xfrm>
        </p:spPr>
        <p:txBody>
          <a:bodyPr/>
          <a:lstStyle/>
          <a:p>
            <a:pPr algn="ctr"/>
            <a:r>
              <a:rPr lang="ru-RU" dirty="0" smtClean="0"/>
              <a:t>ТОП стран по ВВП на душу населения</a:t>
            </a:r>
            <a:endParaRPr lang="ru-RU" dirty="0"/>
          </a:p>
        </p:txBody>
      </p:sp>
      <p:pic>
        <p:nvPicPr>
          <p:cNvPr id="142338" name="Picture 2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571612"/>
            <a:ext cx="3214710" cy="501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2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7752" y="1571612"/>
            <a:ext cx="3135482" cy="51481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71472" y="1000108"/>
            <a:ext cx="32159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Номинальный</a:t>
            </a:r>
            <a:endParaRPr lang="ru-RU" sz="3600" dirty="0"/>
          </a:p>
        </p:txBody>
      </p:sp>
      <p:sp>
        <p:nvSpPr>
          <p:cNvPr id="7" name="TextBox 6"/>
          <p:cNvSpPr txBox="1"/>
          <p:nvPr/>
        </p:nvSpPr>
        <p:spPr>
          <a:xfrm>
            <a:off x="5786446" y="928670"/>
            <a:ext cx="11817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 smtClean="0"/>
              <a:t>ППС</a:t>
            </a:r>
            <a:endParaRPr lang="ru-RU"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2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2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Другие показатели СНС</a:t>
            </a:r>
            <a:endParaRPr lang="ru-RU" sz="4000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81000" y="1066800"/>
            <a:ext cx="7543800" cy="541020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buNone/>
            </a:pPr>
            <a:r>
              <a:rPr lang="ru-RU" sz="4000" b="1" u="sng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Валовой национальный продукт (ВНП) </a:t>
            </a:r>
          </a:p>
          <a:p>
            <a:pPr eaLnBrk="1" hangingPunct="1">
              <a:buNone/>
            </a:pPr>
            <a:r>
              <a:rPr lang="ru-RU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сумма рыночных стоимостей</a:t>
            </a:r>
          </a:p>
          <a:p>
            <a:pPr eaLnBrk="1" hangingPunct="1">
              <a:buNone/>
            </a:pPr>
            <a:r>
              <a:rPr lang="ru-RU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конечных товаров и услуг  </a:t>
            </a:r>
          </a:p>
          <a:p>
            <a:pPr eaLnBrk="1" hangingPunct="1">
              <a:buNone/>
            </a:pPr>
            <a:r>
              <a:rPr lang="ru-RU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создаваемых </a:t>
            </a:r>
            <a:r>
              <a:rPr lang="ru-RU" sz="4000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резидентами данной страны</a:t>
            </a:r>
          </a:p>
          <a:p>
            <a:pPr eaLnBrk="1" hangingPunct="1">
              <a:buNone/>
            </a:pPr>
            <a:r>
              <a:rPr lang="ru-RU" sz="4000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 территории любой страны</a:t>
            </a:r>
          </a:p>
          <a:p>
            <a:pPr eaLnBrk="1" hangingPunct="1">
              <a:buNone/>
            </a:pPr>
            <a:r>
              <a:rPr lang="ru-RU" sz="4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за определенный период времени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639762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Что больше ВВП или ВНП?</a:t>
            </a:r>
            <a:endParaRPr lang="ru-RU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990600"/>
            <a:ext cx="7620000" cy="5483352"/>
          </a:xfrm>
        </p:spPr>
        <p:txBody>
          <a:bodyPr/>
          <a:lstStyle/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США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Китай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Армения </a:t>
            </a:r>
            <a:endParaRPr lang="en-US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Беларусь</a:t>
            </a:r>
          </a:p>
          <a:p>
            <a:r>
              <a:rPr lang="ru-RU" sz="1600" dirty="0" smtClean="0">
                <a:solidFill>
                  <a:srgbClr val="FF33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Данные Всемирного Банка, 2017 гг.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Если ВНП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&gt;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ВВП — значит, жители данной страны получают за границей больше, чем иностранцы зарабатывают в данной стране.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Если ВНП 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&lt;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ВВП — значит, иностранцы зарабатывают в данной стране больше, чем жители данной страны получают за границей.</a:t>
            </a: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09800" y="1905000"/>
            <a:ext cx="30789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ВНП</a:t>
            </a:r>
            <a:r>
              <a:rPr lang="en-US" sz="2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&gt;</a:t>
            </a:r>
            <a:r>
              <a:rPr lang="ru-RU" sz="2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ВВП на 4%</a:t>
            </a:r>
            <a:endParaRPr lang="ru-RU" sz="2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33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214546" y="2285992"/>
            <a:ext cx="30789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ВВП</a:t>
            </a:r>
            <a:r>
              <a:rPr lang="en-US" sz="2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&gt;</a:t>
            </a:r>
            <a:r>
              <a:rPr lang="ru-RU" sz="2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ВНП на 4%</a:t>
            </a:r>
            <a:endParaRPr lang="ru-RU" sz="2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33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2209800" y="1447800"/>
            <a:ext cx="30789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ВВП</a:t>
            </a:r>
            <a:r>
              <a:rPr lang="en-US" sz="2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&gt;</a:t>
            </a:r>
            <a:r>
              <a:rPr lang="ru-RU" sz="2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ВНП на 1%</a:t>
            </a:r>
            <a:endParaRPr lang="ru-RU" sz="2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33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2209800" y="990600"/>
            <a:ext cx="3078924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400" b="0" cap="none" spc="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ВНП</a:t>
            </a:r>
            <a:r>
              <a:rPr lang="en-US" sz="2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&gt;</a:t>
            </a:r>
            <a:r>
              <a:rPr lang="ru-RU" sz="2400" dirty="0" smtClean="0">
                <a:ln w="10160">
                  <a:solidFill>
                    <a:schemeClr val="accent1"/>
                  </a:solidFill>
                  <a:prstDash val="solid"/>
                </a:ln>
                <a:solidFill>
                  <a:srgbClr val="FF3300"/>
                </a:solidFill>
                <a:effectLst>
                  <a:outerShdw blurRad="38100" dist="32000" dir="5400000" algn="tl">
                    <a:srgbClr val="000000">
                      <a:alpha val="30000"/>
                    </a:srgbClr>
                  </a:outerShdw>
                </a:effectLst>
              </a:rPr>
              <a:t>ВВП на 1%</a:t>
            </a:r>
            <a:endParaRPr lang="ru-RU" sz="2400" b="0" cap="none" spc="0" dirty="0">
              <a:ln w="10160">
                <a:solidFill>
                  <a:schemeClr val="accent1"/>
                </a:solidFill>
                <a:prstDash val="solid"/>
              </a:ln>
              <a:solidFill>
                <a:srgbClr val="FF3300"/>
              </a:solidFill>
              <a:effectLst>
                <a:outerShdw blurRad="38100" dist="32000" dir="5400000" algn="tl">
                  <a:srgbClr val="000000">
                    <a:alpha val="3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Содержимое 3" descr="GNPGDP.jpg"/>
          <p:cNvPicPr>
            <a:picLocks noGrp="1" noChangeAspect="1"/>
          </p:cNvPicPr>
          <p:nvPr>
            <p:ph sz="quarter"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76200"/>
            <a:ext cx="6652253" cy="66294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71472" y="642918"/>
            <a:ext cx="7467600" cy="79216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Валовой Национальный Продукт </a:t>
            </a:r>
            <a:br>
              <a:rPr lang="ru-RU" sz="32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</a:br>
            <a:r>
              <a:rPr lang="ru-RU" sz="32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по стоимостным элементам:</a:t>
            </a:r>
            <a:endParaRPr lang="ru-RU" sz="3200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600200"/>
            <a:ext cx="7467600" cy="1066800"/>
          </a:xfrm>
        </p:spPr>
        <p:txBody>
          <a:bodyPr>
            <a:normAutofit/>
          </a:bodyPr>
          <a:lstStyle/>
          <a:p>
            <a:pPr eaLnBrk="1" hangingPunct="1"/>
            <a:r>
              <a:rPr lang="ru-RU" sz="4400" b="1" dirty="0" smtClean="0"/>
              <a:t> </a:t>
            </a:r>
            <a:r>
              <a:rPr lang="ru-RU" sz="4000" b="1" dirty="0" smtClean="0">
                <a:latin typeface="Arial" pitchFamily="34" charset="0"/>
                <a:cs typeface="Arial" pitchFamily="34" charset="0"/>
              </a:rPr>
              <a:t>ВНП </a:t>
            </a:r>
            <a:r>
              <a:rPr lang="ru-RU" sz="4000" dirty="0" smtClean="0">
                <a:latin typeface="Arial" pitchFamily="34" charset="0"/>
                <a:cs typeface="Arial" pitchFamily="34" charset="0"/>
              </a:rPr>
              <a:t>= А + </a:t>
            </a:r>
            <a:r>
              <a:rPr lang="ru-RU" sz="4000" dirty="0" err="1" smtClean="0">
                <a:latin typeface="Arial" pitchFamily="34" charset="0"/>
                <a:cs typeface="Arial" pitchFamily="34" charset="0"/>
              </a:rPr>
              <a:t>З\Пл</a:t>
            </a:r>
            <a:r>
              <a:rPr lang="ru-RU" sz="4000" dirty="0" smtClean="0">
                <a:latin typeface="Arial" pitchFamily="34" charset="0"/>
                <a:cs typeface="Arial" pitchFamily="34" charset="0"/>
              </a:rPr>
              <a:t>. + прибыль </a:t>
            </a:r>
            <a:endParaRPr lang="ru-RU" sz="4000" b="1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457200" y="2590800"/>
            <a:ext cx="8305800" cy="4038600"/>
          </a:xfrm>
          <a:prstGeom prst="rect">
            <a:avLst/>
          </a:prstGeom>
        </p:spPr>
        <p:txBody>
          <a:bodyPr vert="horz">
            <a:normAutofit fontScale="85000" lnSpcReduction="2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u-RU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ВНП – А = </a:t>
            </a:r>
            <a:r>
              <a:rPr kumimoji="0" lang="ru-RU" sz="4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ЧНП (</a:t>
            </a:r>
            <a:r>
              <a:rPr kumimoji="0" lang="ru-RU" sz="43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чистый национальный продукт) 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u-RU" sz="4300" b="1" i="1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= </a:t>
            </a:r>
            <a:r>
              <a:rPr lang="ru-RU" sz="43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З</a:t>
            </a:r>
            <a:r>
              <a:rPr lang="en-US" sz="43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ru-RU" sz="4300" b="1" dirty="0" err="1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Пл</a:t>
            </a:r>
            <a:r>
              <a:rPr lang="ru-RU" sz="4300" b="1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 +прибыль</a:t>
            </a:r>
            <a:endParaRPr kumimoji="0" lang="ru-RU" sz="4300" b="1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Это</a:t>
            </a:r>
            <a:r>
              <a:rPr kumimoji="0" lang="ru-RU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объем годового производства, который экономика </a:t>
            </a:r>
            <a:r>
              <a:rPr kumimoji="0" lang="ru-RU" sz="3600" b="0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в состоянии потребить</a:t>
            </a:r>
            <a:r>
              <a:rPr kumimoji="0" lang="ru-RU" sz="3600" b="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,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не ухудшив </a:t>
            </a: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при этом производственных возможностей следующего года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274320" marR="0" lvl="0" indent="-274320" algn="l" defTabSz="914400" rtl="0" eaLnBrk="1" fontAlgn="auto" latinLnBrk="0" hangingPunct="1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52400"/>
            <a:ext cx="8153400" cy="30480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ru-RU" sz="4400" b="1" dirty="0" smtClean="0"/>
              <a:t> </a:t>
            </a:r>
            <a:r>
              <a:rPr lang="ru-RU" sz="4000" b="1" dirty="0" smtClean="0">
                <a:latin typeface="Arial" pitchFamily="34" charset="0"/>
                <a:cs typeface="Arial" pitchFamily="34" charset="0"/>
              </a:rPr>
              <a:t>Валовой Национальный Доход (ВНД = реализованный ВНП) </a:t>
            </a:r>
            <a:r>
              <a:rPr lang="ru-RU" sz="4000" dirty="0" smtClean="0">
                <a:latin typeface="Arial" pitchFamily="34" charset="0"/>
                <a:cs typeface="Arial" pitchFamily="34" charset="0"/>
              </a:rPr>
              <a:t>= </a:t>
            </a:r>
          </a:p>
          <a:p>
            <a:pPr eaLnBrk="1" hangingPunct="1">
              <a:buFontTx/>
              <a:buNone/>
            </a:pPr>
            <a:r>
              <a:rPr lang="ru-RU" sz="4000" dirty="0" smtClean="0">
                <a:latin typeface="Arial" pitchFamily="34" charset="0"/>
                <a:cs typeface="Arial" pitchFamily="34" charset="0"/>
              </a:rPr>
              <a:t> А + </a:t>
            </a:r>
            <a:r>
              <a:rPr lang="ru-RU" sz="4000" dirty="0" err="1" smtClean="0">
                <a:latin typeface="Arial" pitchFamily="34" charset="0"/>
                <a:cs typeface="Arial" pitchFamily="34" charset="0"/>
              </a:rPr>
              <a:t>З\Пл</a:t>
            </a:r>
            <a:r>
              <a:rPr lang="ru-RU" sz="4000" dirty="0" smtClean="0">
                <a:latin typeface="Arial" pitchFamily="34" charset="0"/>
                <a:cs typeface="Arial" pitchFamily="34" charset="0"/>
              </a:rPr>
              <a:t>. + прибыль + косвенный    налог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04800" y="3276600"/>
            <a:ext cx="8229600" cy="2925763"/>
          </a:xfrm>
          <a:prstGeom prst="rect">
            <a:avLst/>
          </a:prstGeom>
        </p:spPr>
        <p:txBody>
          <a:bodyPr vert="horz">
            <a:normAutofit fontScale="85000" lnSpcReduction="10000"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u-RU" sz="4000" b="1" i="1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ru-RU" sz="4300" b="1" i="1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Чистый национальный доход</a:t>
            </a:r>
            <a:r>
              <a:rPr kumimoji="0" lang="ru-RU" sz="43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4300" b="1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(ЧНД</a:t>
            </a:r>
            <a:r>
              <a:rPr kumimoji="0" lang="ru-RU" sz="4300" b="0" i="0" u="sng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)</a:t>
            </a:r>
            <a:r>
              <a:rPr kumimoji="0" lang="ru-RU" sz="43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– это реализованный ЧНП.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tabLst/>
              <a:defRPr/>
            </a:pPr>
            <a:r>
              <a:rPr kumimoji="0" lang="ru-RU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       </a:t>
            </a:r>
            <a:endParaRPr kumimoji="0" lang="en-US" sz="43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tabLst/>
              <a:defRPr/>
            </a:pPr>
            <a:r>
              <a:rPr kumimoji="0" lang="ru-RU" sz="43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ЧНД</a:t>
            </a:r>
            <a:r>
              <a:rPr kumimoji="0" lang="ru-RU" sz="43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</a:t>
            </a:r>
            <a:r>
              <a:rPr kumimoji="0" lang="ru-RU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= </a:t>
            </a:r>
            <a:r>
              <a:rPr kumimoji="0" lang="ru-RU" sz="43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З\Пл</a:t>
            </a:r>
            <a:r>
              <a:rPr kumimoji="0" lang="ru-RU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. + прибыль + косвенный </a:t>
            </a:r>
            <a:r>
              <a:rPr kumimoji="0" lang="en-US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   </a:t>
            </a:r>
            <a:r>
              <a:rPr kumimoji="0" lang="ru-RU" sz="43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налог </a:t>
            </a:r>
            <a:endParaRPr kumimoji="0" lang="ru-RU" sz="43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ru-RU" sz="40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endParaRPr kumimoji="0" lang="ru-RU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381000"/>
            <a:ext cx="8077200" cy="6092952"/>
          </a:xfrm>
        </p:spPr>
        <p:txBody>
          <a:bodyPr/>
          <a:lstStyle/>
          <a:p>
            <a:pPr eaLnBrk="1" hangingPunct="1"/>
            <a:r>
              <a:rPr lang="ru-RU" sz="4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44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Национальный доход (НД) </a:t>
            </a:r>
            <a:r>
              <a:rPr lang="ru-RU" sz="44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- сумма доходов </a:t>
            </a:r>
            <a:r>
              <a:rPr lang="ru-RU" sz="44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всех поставщиков факторов производства. </a:t>
            </a:r>
          </a:p>
          <a:p>
            <a:pPr eaLnBrk="1" hangingPunct="1"/>
            <a:endParaRPr lang="ru-RU" u="sng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1" hangingPunct="1">
              <a:buFontTx/>
              <a:buNone/>
            </a:pPr>
            <a:r>
              <a:rPr lang="ru-RU" sz="4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ru-RU" sz="40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НД </a:t>
            </a:r>
            <a:r>
              <a:rPr lang="ru-RU" sz="4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= ЧНД -  косвенный </a:t>
            </a:r>
            <a:r>
              <a:rPr lang="en-US" sz="4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 </a:t>
            </a:r>
            <a:r>
              <a:rPr lang="ru-RU" sz="4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налог = </a:t>
            </a:r>
            <a:r>
              <a:rPr lang="ru-RU" sz="4000" b="1" dirty="0" err="1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З\Пл</a:t>
            </a:r>
            <a:r>
              <a:rPr lang="ru-RU" sz="40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+ прибыль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914400"/>
            <a:ext cx="8153400" cy="1828800"/>
          </a:xfrm>
        </p:spPr>
        <p:txBody>
          <a:bodyPr>
            <a:noAutofit/>
          </a:bodyPr>
          <a:lstStyle/>
          <a:p>
            <a:pPr algn="ctr">
              <a:buFontTx/>
              <a:buNone/>
            </a:pPr>
            <a:r>
              <a:rPr lang="ru-RU" sz="32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Вопрос </a:t>
            </a:r>
            <a:r>
              <a:rPr lang="en-US" sz="32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ru-RU" sz="32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  </a:t>
            </a:r>
            <a:br>
              <a:rPr lang="ru-RU" sz="32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32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  </a:t>
            </a:r>
            <a:r>
              <a:rPr lang="ru-RU" sz="3200" b="1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Кругооборот продуктов и доходов в рыночной экономике. </a:t>
            </a:r>
            <a:br>
              <a:rPr lang="ru-RU" sz="3200" b="1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3200" b="1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Понятие системы национальных счетов (СНС).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4800" y="685800"/>
            <a:ext cx="8382000" cy="5943600"/>
          </a:xfrm>
          <a:prstGeom prst="rect">
            <a:avLst/>
          </a:prstGeom>
        </p:spPr>
        <p:txBody>
          <a:bodyPr vert="horz">
            <a:no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Личный доход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=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= 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НД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 –  </a:t>
            </a:r>
          </a:p>
          <a:p>
            <a:pPr marL="274320" lvl="0" indent="-274320" algn="l" fontAlgn="auto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</a:pP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–</a:t>
            </a:r>
            <a:r>
              <a:rPr kumimoji="0" lang="ru-RU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выплаты на социальное страхование</a:t>
            </a:r>
          </a:p>
          <a:p>
            <a:pPr marL="274320" lvl="0" indent="-274320" algn="l" fontAlgn="auto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–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налоги на прибыль</a:t>
            </a:r>
          </a:p>
          <a:p>
            <a:pPr marL="274320" lvl="0" indent="-274320" algn="l" fontAlgn="auto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200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–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нераспределенная прибыль (часть прибыли АО)</a:t>
            </a:r>
          </a:p>
          <a:p>
            <a:pPr marL="274320" lvl="0" indent="-274320" algn="l" fontAlgn="auto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</a:pP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200" b="1" dirty="0" smtClean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+</a:t>
            </a:r>
            <a:r>
              <a:rPr kumimoji="0" lang="ru-RU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kumimoji="0" lang="ru-RU" sz="32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трансферты (пособия,</a:t>
            </a:r>
            <a:r>
              <a:rPr kumimoji="0" lang="ru-RU" sz="3200" b="1" i="0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 пенсии, стипендии)</a:t>
            </a:r>
            <a:r>
              <a:rPr kumimoji="0" lang="ru-RU" sz="3200" b="1" i="0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0"/>
            <a:ext cx="8534400" cy="3962400"/>
          </a:xfrm>
        </p:spPr>
        <p:txBody>
          <a:bodyPr>
            <a:normAutofit/>
          </a:bodyPr>
          <a:lstStyle/>
          <a:p>
            <a:pPr eaLnBrk="1" hangingPunct="1"/>
            <a:r>
              <a:rPr lang="ru-RU" sz="4000" b="1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Располагаемый доход</a:t>
            </a:r>
            <a:r>
              <a:rPr lang="ru-RU" sz="40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= </a:t>
            </a:r>
            <a:r>
              <a:rPr lang="ru-RU" sz="4000" dirty="0" smtClean="0">
                <a:latin typeface="Arial" pitchFamily="34" charset="0"/>
                <a:cs typeface="Arial" pitchFamily="34" charset="0"/>
              </a:rPr>
              <a:t>личный доход – </a:t>
            </a:r>
          </a:p>
          <a:p>
            <a:pPr eaLnBrk="1" hangingPunct="1">
              <a:buFontTx/>
              <a:buNone/>
            </a:pPr>
            <a:r>
              <a:rPr lang="ru-RU" sz="4000" dirty="0" smtClean="0">
                <a:latin typeface="Arial" pitchFamily="34" charset="0"/>
                <a:cs typeface="Arial" pitchFamily="34" charset="0"/>
              </a:rPr>
              <a:t>  индивидуальные  налоги (подоходный налог, на наследство, наличное имущество и др.)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0" y="3733800"/>
            <a:ext cx="8991600" cy="2239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</a:t>
            </a:r>
            <a:r>
              <a:rPr kumimoji="0" lang="ru-RU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Располагаемый доход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 flipH="1">
            <a:off x="2590800" y="4419600"/>
            <a:ext cx="1066800" cy="914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>
            <a:off x="5181600" y="4419600"/>
            <a:ext cx="1143000" cy="838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0" y="5105400"/>
            <a:ext cx="4724400" cy="769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rgbClr val="005DA2"/>
                </a:solidFill>
              </a:rPr>
              <a:t>Потребление (С)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648200" y="5105400"/>
            <a:ext cx="4343400" cy="7699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rgbClr val="005DA2"/>
                </a:solidFill>
              </a:rPr>
              <a:t>Сбережения (</a:t>
            </a:r>
            <a:r>
              <a:rPr lang="en-US" dirty="0">
                <a:solidFill>
                  <a:srgbClr val="005DA2"/>
                </a:solidFill>
              </a:rPr>
              <a:t>S)</a:t>
            </a:r>
            <a:endParaRPr lang="ru-RU" dirty="0">
              <a:solidFill>
                <a:srgbClr val="005DA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762000"/>
          </a:xfrm>
        </p:spPr>
        <p:txBody>
          <a:bodyPr>
            <a:normAutofit/>
          </a:bodyPr>
          <a:lstStyle/>
          <a:p>
            <a:pPr algn="ctr"/>
            <a:r>
              <a:rPr lang="ru-RU" sz="36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Связь показателей дохода:</a:t>
            </a:r>
            <a:endParaRPr lang="ru-RU" sz="3600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457200" y="762000"/>
          <a:ext cx="8001000" cy="5711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8534400" cy="2087562"/>
          </a:xfrm>
          <a:noFill/>
        </p:spPr>
        <p:txBody>
          <a:bodyPr>
            <a:normAutofit fontScale="90000"/>
          </a:bodyPr>
          <a:lstStyle/>
          <a:p>
            <a:pPr marL="838200" indent="-838200" algn="ctr" eaLnBrk="1" hangingPunct="1">
              <a:defRPr/>
            </a:pPr>
            <a:r>
              <a:rPr lang="ru-RU" sz="3600" b="1" dirty="0" smtClean="0"/>
              <a:t/>
            </a:r>
            <a:br>
              <a:rPr lang="ru-RU" sz="3600" b="1" dirty="0" smtClean="0"/>
            </a:br>
            <a:r>
              <a:rPr lang="ru-RU" sz="40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  </a:t>
            </a:r>
            <a:r>
              <a:rPr lang="ru-RU" sz="4000" b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Вопрос 5. </a:t>
            </a:r>
            <a:r>
              <a:rPr lang="ru-RU" sz="40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Номинальный и реальный ВВП. Дефлятор ВВП. Индексы цен.</a:t>
            </a:r>
            <a:r>
              <a:rPr lang="ru-RU" sz="4000" b="1" dirty="0" smtClean="0"/>
              <a:t/>
            </a:r>
            <a:br>
              <a:rPr lang="ru-RU" sz="4000" b="1" dirty="0" smtClean="0"/>
            </a:br>
            <a:endParaRPr lang="ru-RU" sz="4000" b="1" dirty="0" smtClean="0"/>
          </a:p>
        </p:txBody>
      </p:sp>
      <p:sp>
        <p:nvSpPr>
          <p:cNvPr id="15" name="Содержимое 14"/>
          <p:cNvSpPr>
            <a:spLocks noGrp="1"/>
          </p:cNvSpPr>
          <p:nvPr>
            <p:ph sz="quarter" idx="1"/>
          </p:nvPr>
        </p:nvSpPr>
        <p:spPr>
          <a:xfrm>
            <a:off x="457200" y="3352800"/>
            <a:ext cx="7848600" cy="334975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Если ВВП      , то это может значить, что</a:t>
            </a:r>
          </a:p>
          <a:p>
            <a:pPr>
              <a:buNone/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     </a:t>
            </a:r>
          </a:p>
          <a:p>
            <a:pPr>
              <a:buNone/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      цена или        количество товаров</a:t>
            </a:r>
            <a:endParaRPr lang="ru-RU" sz="3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Стрелка вниз 15"/>
          <p:cNvSpPr/>
          <p:nvPr/>
        </p:nvSpPr>
        <p:spPr>
          <a:xfrm rot="10800000">
            <a:off x="2590800" y="2895600"/>
            <a:ext cx="457200" cy="990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трелка вверх 16"/>
          <p:cNvSpPr/>
          <p:nvPr/>
        </p:nvSpPr>
        <p:spPr>
          <a:xfrm>
            <a:off x="685800" y="4038600"/>
            <a:ext cx="457200" cy="9144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Стрелка вверх 17"/>
          <p:cNvSpPr/>
          <p:nvPr/>
        </p:nvSpPr>
        <p:spPr>
          <a:xfrm>
            <a:off x="3048000" y="4191000"/>
            <a:ext cx="457200" cy="838200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9" name="Объект 18"/>
          <p:cNvGraphicFramePr>
            <a:graphicFrameLocks noChangeAspect="1"/>
          </p:cNvGraphicFramePr>
          <p:nvPr/>
        </p:nvGraphicFramePr>
        <p:xfrm>
          <a:off x="3200400" y="1981200"/>
          <a:ext cx="5364480" cy="1219200"/>
        </p:xfrm>
        <a:graphic>
          <a:graphicData uri="http://schemas.openxmlformats.org/presentationml/2006/ole">
            <p:oleObj spid="_x0000_s83971" name="Формула" r:id="rId3" imgW="1117115" imgH="25389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Содержимое 2"/>
          <p:cNvSpPr>
            <a:spLocks noGrp="1"/>
          </p:cNvSpPr>
          <p:nvPr>
            <p:ph sz="quarter" idx="1"/>
          </p:nvPr>
        </p:nvSpPr>
        <p:spPr>
          <a:xfrm>
            <a:off x="381000" y="152400"/>
            <a:ext cx="8382000" cy="4873752"/>
          </a:xfrm>
        </p:spPr>
        <p:txBody>
          <a:bodyPr>
            <a:noAutofit/>
          </a:bodyPr>
          <a:lstStyle/>
          <a:p>
            <a:pPr eaLnBrk="1" hangingPunct="1">
              <a:buNone/>
            </a:pPr>
            <a:r>
              <a:rPr lang="ru-RU" sz="3200" b="1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Номинальный ВВП –</a:t>
            </a:r>
            <a:r>
              <a:rPr lang="ru-RU" sz="3200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None/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   национальный продукт, подсчитанный в текущих ценах (этого года, месяца) .</a:t>
            </a:r>
          </a:p>
          <a:p>
            <a:pPr>
              <a:buNone/>
            </a:pPr>
            <a:r>
              <a:rPr lang="ru-RU" sz="3200" b="1" i="1" dirty="0" smtClean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Реальный ВВП –</a:t>
            </a:r>
          </a:p>
          <a:p>
            <a:pPr>
              <a:buNone/>
            </a:pPr>
            <a:r>
              <a:rPr lang="ru-RU" sz="3200" dirty="0" smtClean="0">
                <a:latin typeface="Arial" pitchFamily="34" charset="0"/>
                <a:cs typeface="Arial" pitchFamily="34" charset="0"/>
              </a:rPr>
              <a:t>   подсчитан в сопоставимых ценах конкретного года, т.е. </a:t>
            </a:r>
            <a:r>
              <a:rPr lang="ru-RU" sz="3200" u="sng" dirty="0" smtClean="0">
                <a:latin typeface="Arial" pitchFamily="34" charset="0"/>
                <a:cs typeface="Arial" pitchFamily="34" charset="0"/>
              </a:rPr>
              <a:t>скорректирован</a:t>
            </a:r>
            <a:r>
              <a:rPr lang="ru-RU" sz="3200" dirty="0" smtClean="0">
                <a:latin typeface="Arial" pitchFamily="34" charset="0"/>
                <a:cs typeface="Arial" pitchFamily="34" charset="0"/>
              </a:rPr>
              <a:t> с учетом инфляции (роста цен) или дефляции (снижения цен).</a:t>
            </a:r>
          </a:p>
          <a:p>
            <a:pPr>
              <a:buNone/>
            </a:pPr>
            <a:endParaRPr lang="ru-RU" sz="32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Содержимое 2"/>
          <p:cNvSpPr txBox="1">
            <a:spLocks/>
          </p:cNvSpPr>
          <p:nvPr/>
        </p:nvSpPr>
        <p:spPr>
          <a:xfrm>
            <a:off x="304800" y="4648201"/>
            <a:ext cx="8229600" cy="22098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tabLst/>
              <a:defRPr/>
            </a:pPr>
            <a:r>
              <a:rPr kumimoji="0" lang="ru-RU" sz="360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Дефлятор</a:t>
            </a:r>
            <a:r>
              <a:rPr kumimoji="0" lang="ru-RU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позволяет сделать сегодняшние цены </a:t>
            </a:r>
            <a:r>
              <a:rPr kumimoji="0" lang="ru-RU" sz="3600" i="0" u="sng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сопоставимыми</a:t>
            </a:r>
            <a:r>
              <a:rPr kumimoji="0" lang="ru-RU" sz="360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с ценами базисного года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"/>
            <a:ext cx="8915400" cy="2895599"/>
          </a:xfrm>
        </p:spPr>
        <p:txBody>
          <a:bodyPr/>
          <a:lstStyle/>
          <a:p>
            <a:pPr eaLnBrk="1" hangingPunct="1"/>
            <a:endParaRPr lang="ru-RU" dirty="0" smtClean="0"/>
          </a:p>
          <a:p>
            <a:pPr eaLnBrk="1" hangingPunct="1">
              <a:buFontTx/>
              <a:buNone/>
            </a:pPr>
            <a:r>
              <a:rPr lang="ru-RU" dirty="0" smtClean="0"/>
              <a:t>                                       </a:t>
            </a:r>
            <a:r>
              <a:rPr lang="ru-RU" b="1" dirty="0" smtClean="0"/>
              <a:t>Номинальный ВВП</a:t>
            </a:r>
          </a:p>
          <a:p>
            <a:pPr eaLnBrk="1" hangingPunct="1">
              <a:buFontTx/>
              <a:buNone/>
            </a:pPr>
            <a:r>
              <a:rPr lang="ru-RU" sz="3600" b="1" dirty="0" smtClean="0">
                <a:solidFill>
                  <a:srgbClr val="FF0000"/>
                </a:solidFill>
              </a:rPr>
              <a:t>Реальный ВВП </a:t>
            </a:r>
            <a:r>
              <a:rPr lang="ru-RU" sz="3600" b="1" dirty="0" smtClean="0"/>
              <a:t>= </a:t>
            </a:r>
          </a:p>
          <a:p>
            <a:pPr eaLnBrk="1" hangingPunct="1">
              <a:buFontTx/>
              <a:buNone/>
            </a:pPr>
            <a:r>
              <a:rPr lang="ru-RU" sz="3600" b="1" dirty="0" smtClean="0"/>
              <a:t>                                      </a:t>
            </a:r>
            <a:r>
              <a:rPr lang="ru-RU" b="1" dirty="0" smtClean="0"/>
              <a:t>Индекс цен ВВП</a:t>
            </a:r>
          </a:p>
          <a:p>
            <a:pPr eaLnBrk="1" hangingPunct="1">
              <a:buFontTx/>
              <a:buNone/>
            </a:pPr>
            <a:r>
              <a:rPr lang="ru-RU" b="1" dirty="0" smtClean="0"/>
              <a:t>                                               (дефлятор)</a:t>
            </a:r>
          </a:p>
        </p:txBody>
      </p:sp>
      <p:sp>
        <p:nvSpPr>
          <p:cNvPr id="89092" name="Line 4"/>
          <p:cNvSpPr>
            <a:spLocks noChangeShapeType="1"/>
          </p:cNvSpPr>
          <p:nvPr/>
        </p:nvSpPr>
        <p:spPr bwMode="auto">
          <a:xfrm>
            <a:off x="4800600" y="1600200"/>
            <a:ext cx="3733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152400" y="2743200"/>
            <a:ext cx="89916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32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номинальный ВВП </a:t>
            </a:r>
            <a:r>
              <a:rPr kumimoji="0" lang="ru-RU" sz="36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Дефлятор</a:t>
            </a:r>
            <a:r>
              <a:rPr kumimoji="0" lang="ru-RU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=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                    реальный ВВП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ru-RU" sz="36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3886200" y="4876800"/>
            <a:ext cx="3733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>
            <a:normAutofit/>
          </a:bodyPr>
          <a:lstStyle/>
          <a:p>
            <a:pPr algn="ctr"/>
            <a:r>
              <a:rPr lang="ru-RU" sz="40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Виды индексов цен</a:t>
            </a:r>
            <a:endParaRPr lang="ru-RU" sz="4000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143000"/>
            <a:ext cx="8077200" cy="5330825"/>
          </a:xfrm>
        </p:spPr>
        <p:txBody>
          <a:bodyPr/>
          <a:lstStyle/>
          <a:p>
            <a:pPr>
              <a:buNone/>
            </a:pPr>
            <a:r>
              <a:rPr lang="ru-RU" sz="3600" b="1" dirty="0" smtClean="0">
                <a:solidFill>
                  <a:srgbClr val="C00000"/>
                </a:solidFill>
              </a:rPr>
              <a:t>1. </a:t>
            </a:r>
            <a:r>
              <a:rPr lang="ru-RU" sz="3600" b="1" dirty="0" smtClean="0"/>
              <a:t>Индекс цен ВВП (Дефлятор);</a:t>
            </a:r>
          </a:p>
          <a:p>
            <a:pPr eaLnBrk="1" hangingPunct="1"/>
            <a:endParaRPr lang="ru-RU" sz="3600" b="1" dirty="0" smtClean="0"/>
          </a:p>
          <a:p>
            <a:pPr eaLnBrk="1" hangingPunct="1">
              <a:buNone/>
            </a:pPr>
            <a:r>
              <a:rPr lang="ru-RU" sz="3600" b="1" dirty="0" smtClean="0">
                <a:solidFill>
                  <a:srgbClr val="C00000"/>
                </a:solidFill>
              </a:rPr>
              <a:t>2. </a:t>
            </a:r>
            <a:r>
              <a:rPr lang="ru-RU" sz="3600" b="1" dirty="0" smtClean="0"/>
              <a:t>Индекс цен инвестиционных товаров;</a:t>
            </a:r>
          </a:p>
          <a:p>
            <a:pPr eaLnBrk="1" hangingPunct="1"/>
            <a:endParaRPr lang="ru-RU" sz="3600" b="1" dirty="0" smtClean="0"/>
          </a:p>
          <a:p>
            <a:pPr>
              <a:buNone/>
            </a:pPr>
            <a:r>
              <a:rPr lang="ru-RU" sz="3600" b="1" dirty="0" smtClean="0">
                <a:solidFill>
                  <a:srgbClr val="C00000"/>
                </a:solidFill>
              </a:rPr>
              <a:t>3. </a:t>
            </a:r>
            <a:r>
              <a:rPr lang="ru-RU" sz="3600" b="1" dirty="0" smtClean="0"/>
              <a:t>Индекс цен потребительских товаров.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457200"/>
            <a:ext cx="8077200" cy="6019800"/>
          </a:xfrm>
        </p:spPr>
        <p:txBody>
          <a:bodyPr>
            <a:normAutofit fontScale="70000" lnSpcReduction="20000"/>
          </a:bodyPr>
          <a:lstStyle/>
          <a:p>
            <a:pPr algn="ctr" eaLnBrk="1" hangingPunct="1">
              <a:buNone/>
            </a:pPr>
            <a:r>
              <a:rPr lang="ru-RU" sz="46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Особенности построения индекса цен:</a:t>
            </a:r>
          </a:p>
          <a:p>
            <a:pPr eaLnBrk="1" hangingPunct="1">
              <a:buNone/>
            </a:pPr>
            <a:r>
              <a:rPr lang="ru-RU" sz="46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1. </a:t>
            </a:r>
            <a:r>
              <a:rPr lang="ru-RU" sz="4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индекс цен отражает степень изменения цен в процентах;</a:t>
            </a:r>
          </a:p>
          <a:p>
            <a:pPr>
              <a:buNone/>
            </a:pPr>
            <a:r>
              <a:rPr lang="ru-RU" sz="4600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2. </a:t>
            </a:r>
            <a:r>
              <a:rPr lang="ru-RU" sz="4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отражает соотношение цен во времени</a:t>
            </a:r>
          </a:p>
          <a:p>
            <a:pPr eaLnBrk="1" hangingPunct="1">
              <a:buNone/>
            </a:pPr>
            <a:r>
              <a:rPr lang="ru-RU" sz="4600" dirty="0" smtClean="0">
                <a:solidFill>
                  <a:srgbClr val="FF33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3. </a:t>
            </a:r>
            <a:r>
              <a:rPr lang="ru-RU" sz="4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«базисный год» означает год, с которого мы начинаем считать индекс цен, где индекс в базовом году равен 100</a:t>
            </a:r>
          </a:p>
          <a:p>
            <a:pPr eaLnBrk="1" hangingPunct="1">
              <a:buNone/>
            </a:pPr>
            <a:r>
              <a:rPr lang="ru-RU" sz="4600" dirty="0" smtClean="0">
                <a:solidFill>
                  <a:srgbClr val="FF33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4. </a:t>
            </a:r>
            <a:r>
              <a:rPr lang="ru-RU" sz="4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цены следующих лет отражают изменение уровня цен по отношению к базисному году</a:t>
            </a:r>
          </a:p>
          <a:p>
            <a:pPr eaLnBrk="1" hangingPunct="1"/>
            <a:endParaRPr lang="ru-RU" sz="4800" b="1" dirty="0" smtClean="0"/>
          </a:p>
          <a:p>
            <a:pPr eaLnBrk="1" hangingPunct="1"/>
            <a:endParaRPr lang="ru-RU" sz="4800" b="1" dirty="0" smtClean="0"/>
          </a:p>
          <a:p>
            <a:pPr eaLnBrk="1" hangingPunct="1"/>
            <a:endParaRPr lang="ru-RU" sz="4800" b="1" dirty="0" smtClean="0"/>
          </a:p>
          <a:p>
            <a:pPr eaLnBrk="1" hangingPunct="1"/>
            <a:endParaRPr lang="ru-RU" sz="4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0"/>
            <a:ext cx="8991600" cy="2620962"/>
          </a:xfrm>
        </p:spPr>
        <p:txBody>
          <a:bodyPr/>
          <a:lstStyle/>
          <a:p>
            <a:pPr eaLnBrk="1" hangingPunct="1"/>
            <a:endParaRPr lang="ru-RU" sz="2400" dirty="0" smtClean="0"/>
          </a:p>
          <a:p>
            <a:pPr eaLnBrk="1" hangingPunct="1">
              <a:buFontTx/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I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ru-RU" sz="2400" b="1" dirty="0" smtClean="0">
                <a:solidFill>
                  <a:srgbClr val="FF0000"/>
                </a:solidFill>
              </a:rPr>
              <a:t>цен</a:t>
            </a:r>
            <a:r>
              <a:rPr lang="ru-RU" sz="2400" dirty="0" smtClean="0">
                <a:solidFill>
                  <a:srgbClr val="FF0000"/>
                </a:solidFill>
              </a:rPr>
              <a:t>            </a:t>
            </a:r>
            <a:r>
              <a:rPr lang="ru-RU" sz="2400" b="1" dirty="0" smtClean="0"/>
              <a:t>Совок. цена «</a:t>
            </a:r>
            <a:r>
              <a:rPr lang="ru-RU" sz="2400" b="1" dirty="0" err="1" smtClean="0"/>
              <a:t>рын</a:t>
            </a:r>
            <a:r>
              <a:rPr lang="ru-RU" sz="2400" b="1" dirty="0" smtClean="0"/>
              <a:t>. корзины» сегодня</a:t>
            </a:r>
          </a:p>
          <a:p>
            <a:pPr eaLnBrk="1" hangingPunct="1">
              <a:buFontTx/>
              <a:buNone/>
            </a:pPr>
            <a:r>
              <a:rPr lang="ru-RU" sz="2400" b="1" dirty="0" smtClean="0">
                <a:solidFill>
                  <a:srgbClr val="FF0000"/>
                </a:solidFill>
              </a:rPr>
              <a:t>потреб.</a:t>
            </a:r>
            <a:r>
              <a:rPr lang="ru-RU" sz="2400" dirty="0" smtClean="0">
                <a:solidFill>
                  <a:srgbClr val="FF0000"/>
                </a:solidFill>
              </a:rPr>
              <a:t>       </a:t>
            </a:r>
            <a:r>
              <a:rPr lang="ru-RU" sz="2400" b="1" dirty="0" smtClean="0"/>
              <a:t>Совок. цена «</a:t>
            </a:r>
            <a:r>
              <a:rPr lang="ru-RU" sz="2400" b="1" dirty="0" err="1" smtClean="0"/>
              <a:t>рын</a:t>
            </a:r>
            <a:r>
              <a:rPr lang="ru-RU" sz="2400" b="1" dirty="0" smtClean="0"/>
              <a:t>. корзины»в </a:t>
            </a:r>
            <a:r>
              <a:rPr lang="ru-RU" sz="2400" b="1" dirty="0" err="1" smtClean="0"/>
              <a:t>баз.периоде</a:t>
            </a:r>
            <a:endParaRPr lang="ru-RU" sz="2400" b="1" dirty="0" smtClean="0"/>
          </a:p>
          <a:p>
            <a:pPr eaLnBrk="1" hangingPunct="1">
              <a:buFontTx/>
              <a:buNone/>
            </a:pPr>
            <a:r>
              <a:rPr lang="ru-RU" sz="2400" b="1" dirty="0" smtClean="0">
                <a:solidFill>
                  <a:srgbClr val="FF0000"/>
                </a:solidFill>
              </a:rPr>
              <a:t>Товаров</a:t>
            </a:r>
            <a:endParaRPr lang="ru-RU" sz="2000" b="1" dirty="0" smtClean="0">
              <a:solidFill>
                <a:srgbClr val="FF0000"/>
              </a:solidFill>
            </a:endParaRPr>
          </a:p>
          <a:p>
            <a:pPr eaLnBrk="1" hangingPunct="1">
              <a:buFontTx/>
              <a:buNone/>
            </a:pPr>
            <a:endParaRPr lang="ru-RU" dirty="0" smtClean="0"/>
          </a:p>
          <a:p>
            <a:pPr eaLnBrk="1" hangingPunct="1">
              <a:buFontTx/>
              <a:buNone/>
            </a:pPr>
            <a:r>
              <a:rPr lang="ru-RU" dirty="0" smtClean="0"/>
              <a:t>   </a:t>
            </a:r>
          </a:p>
        </p:txBody>
      </p:sp>
      <p:sp>
        <p:nvSpPr>
          <p:cNvPr id="84996" name="Line 4"/>
          <p:cNvSpPr>
            <a:spLocks noChangeShapeType="1"/>
          </p:cNvSpPr>
          <p:nvPr/>
        </p:nvSpPr>
        <p:spPr bwMode="auto">
          <a:xfrm flipV="1">
            <a:off x="1676400" y="2590800"/>
            <a:ext cx="228600" cy="762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84997" name="Line 6"/>
          <p:cNvSpPr>
            <a:spLocks noChangeShapeType="1"/>
          </p:cNvSpPr>
          <p:nvPr/>
        </p:nvSpPr>
        <p:spPr bwMode="auto">
          <a:xfrm>
            <a:off x="2133600" y="1143000"/>
            <a:ext cx="624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84998" name="TextBox 7"/>
          <p:cNvSpPr txBox="1">
            <a:spLocks noChangeArrowheads="1"/>
          </p:cNvSpPr>
          <p:nvPr/>
        </p:nvSpPr>
        <p:spPr bwMode="auto">
          <a:xfrm>
            <a:off x="1447800" y="838200"/>
            <a:ext cx="51435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/>
              <a:t>=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2743200"/>
            <a:ext cx="8077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62500" lnSpcReduction="20000"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ru-RU" sz="4800" i="0" u="none" strike="noStrike" kern="0" cap="none" spc="0" normalizeH="0" baseline="0" noProof="0" dirty="0" smtClean="0">
                <a:ln>
                  <a:noFill/>
                </a:ln>
                <a:solidFill>
                  <a:srgbClr val="005DA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Рыночная</a:t>
            </a:r>
            <a:r>
              <a:rPr kumimoji="0" lang="ru-RU" sz="4800" i="0" u="none" strike="noStrike" kern="0" cap="none" spc="0" normalizeH="0" noProof="0" dirty="0" smtClean="0">
                <a:ln>
                  <a:noFill/>
                </a:ln>
                <a:solidFill>
                  <a:srgbClr val="005DA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корзина </a:t>
            </a:r>
            <a:r>
              <a:rPr kumimoji="0" lang="ru-RU" sz="4800" i="0" u="none" strike="noStrike" kern="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– стоимость фиксированного набора товаров и услуг непроизводственного назначения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endParaRPr kumimoji="0" lang="ru-RU" sz="4800" i="0" u="none" strike="noStrike" kern="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lvl="0" indent="-342900" algn="l">
              <a:spcBef>
                <a:spcPct val="20000"/>
              </a:spcBef>
            </a:pPr>
            <a:r>
              <a:rPr lang="ru-RU" sz="4800" kern="0" baseline="0" dirty="0" smtClean="0">
                <a:solidFill>
                  <a:schemeClr val="tx1"/>
                </a:solidFill>
                <a:latin typeface="+mn-lt"/>
              </a:rPr>
              <a:t>В</a:t>
            </a:r>
            <a:r>
              <a:rPr lang="ru-RU" sz="4800" kern="0" dirty="0" smtClean="0">
                <a:solidFill>
                  <a:schemeClr val="tx1"/>
                </a:solidFill>
                <a:latin typeface="+mn-lt"/>
              </a:rPr>
              <a:t> РБ: </a:t>
            </a:r>
            <a:r>
              <a:rPr lang="ru-RU" dirty="0" smtClean="0"/>
              <a:t>цены по 459 товарам и услугам, из них 156 – продовольственные товары, 229 – непродовольственные товары, 74 – услуги. Данные по ценам собираются в 31 городе.</a:t>
            </a:r>
            <a:endParaRPr kumimoji="0" lang="ru-RU" sz="4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ru-RU" sz="4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ru-RU" sz="4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ru-RU" sz="4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 l="37407" t="24264" r="19029" b="7401"/>
          <a:stretch>
            <a:fillRect/>
          </a:stretch>
        </p:blipFill>
        <p:spPr bwMode="auto">
          <a:xfrm>
            <a:off x="762000" y="1186249"/>
            <a:ext cx="6995160" cy="567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71596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Структура расходов для расчета ИПЦ в 2015 году</a:t>
            </a:r>
            <a:endParaRPr lang="ru-RU" sz="4000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6096000" y="1371600"/>
            <a:ext cx="241906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33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Данные </a:t>
            </a:r>
            <a:r>
              <a:rPr lang="ru-RU" sz="2000" b="1" cap="none" spc="0" dirty="0" err="1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33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Белстата</a:t>
            </a:r>
            <a:endParaRPr lang="ru-RU" sz="20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33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304800"/>
            <a:ext cx="8382000" cy="228600"/>
          </a:xfrm>
        </p:spPr>
        <p:txBody>
          <a:bodyPr/>
          <a:lstStyle/>
          <a:p>
            <a:pPr eaLnBrk="1" hangingPunct="1"/>
            <a:r>
              <a:rPr lang="ru-RU" sz="32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Кругооборот продуктов и доходов</a:t>
            </a:r>
          </a:p>
        </p:txBody>
      </p:sp>
      <p:sp>
        <p:nvSpPr>
          <p:cNvPr id="23556" name="Rectangle 5"/>
          <p:cNvSpPr>
            <a:spLocks noChangeArrowheads="1"/>
          </p:cNvSpPr>
          <p:nvPr/>
        </p:nvSpPr>
        <p:spPr bwMode="auto">
          <a:xfrm>
            <a:off x="6705600" y="3352800"/>
            <a:ext cx="2362200" cy="5334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7" name="Rectangle 6"/>
          <p:cNvSpPr>
            <a:spLocks noChangeArrowheads="1"/>
          </p:cNvSpPr>
          <p:nvPr/>
        </p:nvSpPr>
        <p:spPr bwMode="auto">
          <a:xfrm>
            <a:off x="2743200" y="5410200"/>
            <a:ext cx="3505200" cy="6096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8" name="Rectangle 7"/>
          <p:cNvSpPr>
            <a:spLocks noChangeArrowheads="1"/>
          </p:cNvSpPr>
          <p:nvPr/>
        </p:nvSpPr>
        <p:spPr bwMode="auto">
          <a:xfrm>
            <a:off x="0" y="3505200"/>
            <a:ext cx="1600200" cy="5334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59" name="Rectangle 8"/>
          <p:cNvSpPr>
            <a:spLocks noChangeArrowheads="1"/>
          </p:cNvSpPr>
          <p:nvPr/>
        </p:nvSpPr>
        <p:spPr bwMode="auto">
          <a:xfrm>
            <a:off x="3124200" y="1066800"/>
            <a:ext cx="2286000" cy="9906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60" name="Text Box 9"/>
          <p:cNvSpPr txBox="1">
            <a:spLocks noChangeArrowheads="1"/>
          </p:cNvSpPr>
          <p:nvPr/>
        </p:nvSpPr>
        <p:spPr bwMode="auto">
          <a:xfrm>
            <a:off x="3352800" y="1143000"/>
            <a:ext cx="1614488" cy="8302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dirty="0">
                <a:solidFill>
                  <a:srgbClr val="00B050"/>
                </a:solidFill>
              </a:rPr>
              <a:t> </a:t>
            </a:r>
            <a:r>
              <a:rPr lang="ru-RU" sz="2400" b="1" dirty="0">
                <a:solidFill>
                  <a:srgbClr val="005DA2"/>
                </a:solidFill>
              </a:rPr>
              <a:t>Рынок </a:t>
            </a:r>
          </a:p>
          <a:p>
            <a:r>
              <a:rPr lang="ru-RU" sz="2400" b="1" dirty="0">
                <a:solidFill>
                  <a:srgbClr val="005DA2"/>
                </a:solidFill>
              </a:rPr>
              <a:t>ресурсов</a:t>
            </a:r>
          </a:p>
        </p:txBody>
      </p:sp>
      <p:sp>
        <p:nvSpPr>
          <p:cNvPr id="23561" name="Text Box 10"/>
          <p:cNvSpPr txBox="1">
            <a:spLocks noChangeArrowheads="1"/>
          </p:cNvSpPr>
          <p:nvPr/>
        </p:nvSpPr>
        <p:spPr bwMode="auto">
          <a:xfrm>
            <a:off x="1752600" y="5562600"/>
            <a:ext cx="46085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dirty="0"/>
              <a:t>          </a:t>
            </a:r>
            <a:r>
              <a:rPr lang="ru-RU" sz="2400" b="1" dirty="0">
                <a:solidFill>
                  <a:srgbClr val="0070C0"/>
                </a:solidFill>
              </a:rPr>
              <a:t>Рынок товаров и услуг</a:t>
            </a:r>
          </a:p>
        </p:txBody>
      </p:sp>
      <p:sp>
        <p:nvSpPr>
          <p:cNvPr id="23562" name="Text Box 11"/>
          <p:cNvSpPr txBox="1">
            <a:spLocks noChangeArrowheads="1"/>
          </p:cNvSpPr>
          <p:nvPr/>
        </p:nvSpPr>
        <p:spPr bwMode="auto">
          <a:xfrm>
            <a:off x="6324600" y="3352800"/>
            <a:ext cx="190500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23563" name="Text Box 12"/>
          <p:cNvSpPr txBox="1">
            <a:spLocks noChangeArrowheads="1"/>
          </p:cNvSpPr>
          <p:nvPr/>
        </p:nvSpPr>
        <p:spPr bwMode="auto">
          <a:xfrm>
            <a:off x="6019800" y="3124200"/>
            <a:ext cx="3740150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/>
              <a:t>                       </a:t>
            </a:r>
            <a:r>
              <a:rPr lang="ru-RU" sz="2400" b="1" dirty="0">
                <a:solidFill>
                  <a:srgbClr val="FF0000"/>
                </a:solidFill>
              </a:rPr>
              <a:t>домохозяйства </a:t>
            </a:r>
          </a:p>
        </p:txBody>
      </p:sp>
      <p:sp>
        <p:nvSpPr>
          <p:cNvPr id="23564" name="Text Box 13"/>
          <p:cNvSpPr txBox="1">
            <a:spLocks noChangeArrowheads="1"/>
          </p:cNvSpPr>
          <p:nvPr/>
        </p:nvSpPr>
        <p:spPr bwMode="auto">
          <a:xfrm>
            <a:off x="-609600" y="3505200"/>
            <a:ext cx="2827338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фирмы</a:t>
            </a:r>
          </a:p>
        </p:txBody>
      </p:sp>
      <p:sp>
        <p:nvSpPr>
          <p:cNvPr id="23565" name="Rectangle 14"/>
          <p:cNvSpPr>
            <a:spLocks noChangeArrowheads="1"/>
          </p:cNvSpPr>
          <p:nvPr/>
        </p:nvSpPr>
        <p:spPr bwMode="auto">
          <a:xfrm>
            <a:off x="3352800" y="3352800"/>
            <a:ext cx="2057400" cy="533400"/>
          </a:xfrm>
          <a:prstGeom prst="rect">
            <a:avLst/>
          </a:prstGeom>
          <a:noFill/>
          <a:ln w="2857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3566" name="Text Box 15"/>
          <p:cNvSpPr txBox="1">
            <a:spLocks noChangeArrowheads="1"/>
          </p:cNvSpPr>
          <p:nvPr/>
        </p:nvSpPr>
        <p:spPr bwMode="auto">
          <a:xfrm>
            <a:off x="3276600" y="3352800"/>
            <a:ext cx="2286000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rgbClr val="FF0000"/>
                </a:solidFill>
              </a:rPr>
              <a:t>государство</a:t>
            </a:r>
          </a:p>
        </p:txBody>
      </p:sp>
      <p:sp>
        <p:nvSpPr>
          <p:cNvPr id="23567" name="Line 17"/>
          <p:cNvSpPr>
            <a:spLocks noChangeShapeType="1"/>
          </p:cNvSpPr>
          <p:nvPr/>
        </p:nvSpPr>
        <p:spPr bwMode="auto">
          <a:xfrm>
            <a:off x="5486400" y="3581400"/>
            <a:ext cx="7620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68" name="Line 18"/>
          <p:cNvSpPr>
            <a:spLocks noChangeShapeType="1"/>
          </p:cNvSpPr>
          <p:nvPr/>
        </p:nvSpPr>
        <p:spPr bwMode="auto">
          <a:xfrm flipV="1">
            <a:off x="5486400" y="3505198"/>
            <a:ext cx="1219200" cy="45719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69" name="Line 20"/>
          <p:cNvSpPr>
            <a:spLocks noChangeShapeType="1"/>
          </p:cNvSpPr>
          <p:nvPr/>
        </p:nvSpPr>
        <p:spPr bwMode="auto">
          <a:xfrm flipH="1">
            <a:off x="5486400" y="3657600"/>
            <a:ext cx="1066800" cy="45719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70" name="Line 23"/>
          <p:cNvSpPr>
            <a:spLocks noChangeShapeType="1"/>
          </p:cNvSpPr>
          <p:nvPr/>
        </p:nvSpPr>
        <p:spPr bwMode="auto">
          <a:xfrm>
            <a:off x="4419600" y="3886200"/>
            <a:ext cx="0" cy="1447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71" name="Line 24"/>
          <p:cNvSpPr>
            <a:spLocks noChangeShapeType="1"/>
          </p:cNvSpPr>
          <p:nvPr/>
        </p:nvSpPr>
        <p:spPr bwMode="auto">
          <a:xfrm flipV="1">
            <a:off x="4267200" y="3962400"/>
            <a:ext cx="0" cy="1219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72" name="Text Box 25"/>
          <p:cNvSpPr txBox="1">
            <a:spLocks noChangeArrowheads="1"/>
          </p:cNvSpPr>
          <p:nvPr/>
        </p:nvSpPr>
        <p:spPr bwMode="auto">
          <a:xfrm>
            <a:off x="1524000" y="3733800"/>
            <a:ext cx="17526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i="1" dirty="0">
                <a:solidFill>
                  <a:srgbClr val="00B050"/>
                </a:solidFill>
              </a:rPr>
              <a:t>налоги</a:t>
            </a:r>
          </a:p>
        </p:txBody>
      </p:sp>
      <p:sp>
        <p:nvSpPr>
          <p:cNvPr id="23573" name="Text Box 26"/>
          <p:cNvSpPr txBox="1">
            <a:spLocks noChangeArrowheads="1"/>
          </p:cNvSpPr>
          <p:nvPr/>
        </p:nvSpPr>
        <p:spPr bwMode="auto">
          <a:xfrm>
            <a:off x="1752600" y="3124200"/>
            <a:ext cx="1663700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i="1" dirty="0">
                <a:solidFill>
                  <a:srgbClr val="00B050"/>
                </a:solidFill>
              </a:rPr>
              <a:t>субсидии</a:t>
            </a:r>
          </a:p>
        </p:txBody>
      </p:sp>
      <p:sp>
        <p:nvSpPr>
          <p:cNvPr id="23574" name="Line 27"/>
          <p:cNvSpPr>
            <a:spLocks noChangeShapeType="1"/>
          </p:cNvSpPr>
          <p:nvPr/>
        </p:nvSpPr>
        <p:spPr bwMode="auto">
          <a:xfrm flipH="1">
            <a:off x="2209800" y="3581400"/>
            <a:ext cx="1143000" cy="0"/>
          </a:xfrm>
          <a:prstGeom prst="line">
            <a:avLst/>
          </a:prstGeom>
          <a:noFill/>
          <a:ln w="9525">
            <a:noFill/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75" name="Text Box 34"/>
          <p:cNvSpPr txBox="1">
            <a:spLocks noChangeArrowheads="1"/>
          </p:cNvSpPr>
          <p:nvPr/>
        </p:nvSpPr>
        <p:spPr bwMode="auto">
          <a:xfrm>
            <a:off x="5029200" y="2971800"/>
            <a:ext cx="219303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000" b="1" i="1" dirty="0"/>
              <a:t>   </a:t>
            </a:r>
            <a:r>
              <a:rPr lang="ru-RU" sz="2000" b="1" i="1" dirty="0">
                <a:solidFill>
                  <a:srgbClr val="00B050"/>
                </a:solidFill>
              </a:rPr>
              <a:t>трансферты</a:t>
            </a:r>
          </a:p>
        </p:txBody>
      </p:sp>
      <p:sp>
        <p:nvSpPr>
          <p:cNvPr id="23576" name="Text Box 35"/>
          <p:cNvSpPr txBox="1">
            <a:spLocks noChangeArrowheads="1"/>
          </p:cNvSpPr>
          <p:nvPr/>
        </p:nvSpPr>
        <p:spPr bwMode="auto">
          <a:xfrm>
            <a:off x="5410200" y="3810000"/>
            <a:ext cx="144780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000" b="1" i="1" dirty="0">
                <a:solidFill>
                  <a:srgbClr val="00B050"/>
                </a:solidFill>
              </a:rPr>
              <a:t>налоги</a:t>
            </a:r>
          </a:p>
        </p:txBody>
      </p:sp>
      <p:sp>
        <p:nvSpPr>
          <p:cNvPr id="23577" name="Text Box 36"/>
          <p:cNvSpPr txBox="1">
            <a:spLocks noChangeArrowheads="1"/>
          </p:cNvSpPr>
          <p:nvPr/>
        </p:nvSpPr>
        <p:spPr bwMode="auto">
          <a:xfrm>
            <a:off x="4419600" y="4800600"/>
            <a:ext cx="18145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 i="1" dirty="0">
                <a:solidFill>
                  <a:srgbClr val="00B050"/>
                </a:solidFill>
              </a:rPr>
              <a:t>расходы</a:t>
            </a:r>
          </a:p>
        </p:txBody>
      </p:sp>
      <p:sp>
        <p:nvSpPr>
          <p:cNvPr id="23578" name="Text Box 37"/>
          <p:cNvSpPr txBox="1">
            <a:spLocks noChangeArrowheads="1"/>
          </p:cNvSpPr>
          <p:nvPr/>
        </p:nvSpPr>
        <p:spPr bwMode="auto">
          <a:xfrm>
            <a:off x="1752600" y="4800600"/>
            <a:ext cx="3119438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 dirty="0"/>
              <a:t>       </a:t>
            </a:r>
            <a:r>
              <a:rPr lang="ru-RU" sz="2400" b="1" dirty="0">
                <a:solidFill>
                  <a:srgbClr val="00B050"/>
                </a:solidFill>
              </a:rPr>
              <a:t>товары</a:t>
            </a:r>
          </a:p>
        </p:txBody>
      </p:sp>
      <p:sp>
        <p:nvSpPr>
          <p:cNvPr id="23579" name="Line 38"/>
          <p:cNvSpPr>
            <a:spLocks noChangeShapeType="1"/>
          </p:cNvSpPr>
          <p:nvPr/>
        </p:nvSpPr>
        <p:spPr bwMode="auto">
          <a:xfrm>
            <a:off x="4343400" y="2286000"/>
            <a:ext cx="0" cy="9906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80" name="Line 39"/>
          <p:cNvSpPr>
            <a:spLocks noChangeShapeType="1"/>
          </p:cNvSpPr>
          <p:nvPr/>
        </p:nvSpPr>
        <p:spPr bwMode="auto">
          <a:xfrm flipV="1">
            <a:off x="4191000" y="2286000"/>
            <a:ext cx="46038" cy="990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81" name="Text Box 40"/>
          <p:cNvSpPr txBox="1">
            <a:spLocks noChangeArrowheads="1"/>
          </p:cNvSpPr>
          <p:nvPr/>
        </p:nvSpPr>
        <p:spPr bwMode="auto">
          <a:xfrm>
            <a:off x="2590800" y="2057400"/>
            <a:ext cx="1836738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 i="1" dirty="0">
                <a:solidFill>
                  <a:srgbClr val="00B050"/>
                </a:solidFill>
              </a:rPr>
              <a:t>расходы</a:t>
            </a:r>
          </a:p>
        </p:txBody>
      </p:sp>
      <p:sp>
        <p:nvSpPr>
          <p:cNvPr id="23582" name="Text Box 41"/>
          <p:cNvSpPr txBox="1">
            <a:spLocks noChangeArrowheads="1"/>
          </p:cNvSpPr>
          <p:nvPr/>
        </p:nvSpPr>
        <p:spPr bwMode="auto">
          <a:xfrm>
            <a:off x="4267200" y="2057400"/>
            <a:ext cx="1676400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 dirty="0"/>
              <a:t> </a:t>
            </a:r>
            <a:r>
              <a:rPr lang="ru-RU" sz="2400" b="1" dirty="0">
                <a:solidFill>
                  <a:srgbClr val="00B050"/>
                </a:solidFill>
              </a:rPr>
              <a:t>ресурсы</a:t>
            </a:r>
          </a:p>
        </p:txBody>
      </p:sp>
      <p:sp>
        <p:nvSpPr>
          <p:cNvPr id="23583" name="Line 42"/>
          <p:cNvSpPr>
            <a:spLocks noChangeShapeType="1"/>
          </p:cNvSpPr>
          <p:nvPr/>
        </p:nvSpPr>
        <p:spPr bwMode="auto">
          <a:xfrm flipH="1" flipV="1">
            <a:off x="5791200" y="1524000"/>
            <a:ext cx="2438400" cy="13716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84" name="Line 43"/>
          <p:cNvSpPr>
            <a:spLocks noChangeShapeType="1"/>
          </p:cNvSpPr>
          <p:nvPr/>
        </p:nvSpPr>
        <p:spPr bwMode="auto">
          <a:xfrm>
            <a:off x="6096000" y="1905000"/>
            <a:ext cx="1752600" cy="990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85" name="Line 44"/>
          <p:cNvSpPr>
            <a:spLocks noChangeShapeType="1"/>
          </p:cNvSpPr>
          <p:nvPr/>
        </p:nvSpPr>
        <p:spPr bwMode="auto">
          <a:xfrm flipH="1">
            <a:off x="6324600" y="3962400"/>
            <a:ext cx="1752600" cy="16764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86" name="Line 45"/>
          <p:cNvSpPr>
            <a:spLocks noChangeShapeType="1"/>
          </p:cNvSpPr>
          <p:nvPr/>
        </p:nvSpPr>
        <p:spPr bwMode="auto">
          <a:xfrm flipV="1">
            <a:off x="6400800" y="3886200"/>
            <a:ext cx="1981200" cy="1981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87" name="Line 46"/>
          <p:cNvSpPr>
            <a:spLocks noChangeShapeType="1"/>
          </p:cNvSpPr>
          <p:nvPr/>
        </p:nvSpPr>
        <p:spPr bwMode="auto">
          <a:xfrm flipH="1" flipV="1">
            <a:off x="990600" y="4114800"/>
            <a:ext cx="1752600" cy="1447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88" name="Line 47"/>
          <p:cNvSpPr>
            <a:spLocks noChangeShapeType="1"/>
          </p:cNvSpPr>
          <p:nvPr/>
        </p:nvSpPr>
        <p:spPr bwMode="auto">
          <a:xfrm>
            <a:off x="685800" y="4191000"/>
            <a:ext cx="1981200" cy="1676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89" name="Line 48"/>
          <p:cNvSpPr>
            <a:spLocks noChangeShapeType="1"/>
          </p:cNvSpPr>
          <p:nvPr/>
        </p:nvSpPr>
        <p:spPr bwMode="auto">
          <a:xfrm flipV="1">
            <a:off x="838200" y="1600200"/>
            <a:ext cx="1905000" cy="12192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90" name="Line 49"/>
          <p:cNvSpPr>
            <a:spLocks noChangeShapeType="1"/>
          </p:cNvSpPr>
          <p:nvPr/>
        </p:nvSpPr>
        <p:spPr bwMode="auto">
          <a:xfrm flipH="1">
            <a:off x="304800" y="1295400"/>
            <a:ext cx="2590800" cy="1676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591" name="Text Box 51"/>
          <p:cNvSpPr txBox="1">
            <a:spLocks noChangeArrowheads="1"/>
          </p:cNvSpPr>
          <p:nvPr/>
        </p:nvSpPr>
        <p:spPr bwMode="auto">
          <a:xfrm>
            <a:off x="784225" y="2354263"/>
            <a:ext cx="184150" cy="7620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ru-RU"/>
          </a:p>
        </p:txBody>
      </p:sp>
      <p:sp>
        <p:nvSpPr>
          <p:cNvPr id="23592" name="Text Box 55"/>
          <p:cNvSpPr txBox="1">
            <a:spLocks noChangeArrowheads="1"/>
          </p:cNvSpPr>
          <p:nvPr/>
        </p:nvSpPr>
        <p:spPr bwMode="auto">
          <a:xfrm>
            <a:off x="1828800" y="4114800"/>
            <a:ext cx="457200" cy="1066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ru-RU" sz="3200"/>
          </a:p>
          <a:p>
            <a:endParaRPr lang="ru-RU" sz="3200"/>
          </a:p>
        </p:txBody>
      </p:sp>
      <p:sp>
        <p:nvSpPr>
          <p:cNvPr id="23593" name="Text Box 56"/>
          <p:cNvSpPr txBox="1">
            <a:spLocks noChangeArrowheads="1"/>
          </p:cNvSpPr>
          <p:nvPr/>
        </p:nvSpPr>
        <p:spPr bwMode="auto">
          <a:xfrm>
            <a:off x="1143000" y="2438400"/>
            <a:ext cx="18288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i="1" dirty="0" smtClean="0"/>
              <a:t>расходы</a:t>
            </a:r>
            <a:endParaRPr lang="ru-RU" sz="3200" i="1" dirty="0"/>
          </a:p>
        </p:txBody>
      </p:sp>
      <p:sp>
        <p:nvSpPr>
          <p:cNvPr id="23594" name="Text Box 57"/>
          <p:cNvSpPr txBox="1">
            <a:spLocks noChangeArrowheads="1"/>
          </p:cNvSpPr>
          <p:nvPr/>
        </p:nvSpPr>
        <p:spPr bwMode="auto">
          <a:xfrm>
            <a:off x="5562600" y="2362200"/>
            <a:ext cx="18288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i="1" dirty="0" smtClean="0"/>
              <a:t>доходы</a:t>
            </a:r>
            <a:endParaRPr lang="ru-RU" sz="3200" i="1" dirty="0"/>
          </a:p>
        </p:txBody>
      </p:sp>
      <p:sp>
        <p:nvSpPr>
          <p:cNvPr id="23595" name="Text Box 58"/>
          <p:cNvSpPr txBox="1">
            <a:spLocks noChangeArrowheads="1"/>
          </p:cNvSpPr>
          <p:nvPr/>
        </p:nvSpPr>
        <p:spPr bwMode="auto">
          <a:xfrm>
            <a:off x="7086600" y="4953000"/>
            <a:ext cx="1752600" cy="5794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b="1" dirty="0" smtClean="0"/>
              <a:t>товары</a:t>
            </a:r>
            <a:endParaRPr lang="ru-RU" sz="3200" b="1" dirty="0"/>
          </a:p>
        </p:txBody>
      </p:sp>
      <p:sp>
        <p:nvSpPr>
          <p:cNvPr id="23596" name="Text Box 59"/>
          <p:cNvSpPr txBox="1">
            <a:spLocks noChangeArrowheads="1"/>
          </p:cNvSpPr>
          <p:nvPr/>
        </p:nvSpPr>
        <p:spPr bwMode="auto">
          <a:xfrm>
            <a:off x="0" y="4953000"/>
            <a:ext cx="1709738" cy="579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3200" b="1" dirty="0" smtClean="0"/>
              <a:t>товары</a:t>
            </a:r>
            <a:endParaRPr lang="ru-RU" sz="3200" b="1" dirty="0"/>
          </a:p>
        </p:txBody>
      </p:sp>
      <p:sp>
        <p:nvSpPr>
          <p:cNvPr id="23598" name="Text Box 61"/>
          <p:cNvSpPr txBox="1">
            <a:spLocks noChangeArrowheads="1"/>
          </p:cNvSpPr>
          <p:nvPr/>
        </p:nvSpPr>
        <p:spPr bwMode="auto">
          <a:xfrm>
            <a:off x="6858000" y="1676400"/>
            <a:ext cx="20574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b="1" dirty="0" smtClean="0"/>
              <a:t>ресурсы</a:t>
            </a:r>
            <a:endParaRPr lang="ru-RU" sz="3200" b="1" dirty="0"/>
          </a:p>
        </p:txBody>
      </p:sp>
      <p:sp>
        <p:nvSpPr>
          <p:cNvPr id="23599" name="Text Box 62"/>
          <p:cNvSpPr txBox="1">
            <a:spLocks noChangeArrowheads="1"/>
          </p:cNvSpPr>
          <p:nvPr/>
        </p:nvSpPr>
        <p:spPr bwMode="auto">
          <a:xfrm>
            <a:off x="1600200" y="4114800"/>
            <a:ext cx="1600200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i="1" dirty="0" smtClean="0"/>
              <a:t>доходы</a:t>
            </a:r>
            <a:endParaRPr lang="ru-RU" sz="3200" i="1" dirty="0"/>
          </a:p>
        </p:txBody>
      </p:sp>
      <p:sp>
        <p:nvSpPr>
          <p:cNvPr id="23600" name="Text Box 63"/>
          <p:cNvSpPr txBox="1">
            <a:spLocks noChangeArrowheads="1"/>
          </p:cNvSpPr>
          <p:nvPr/>
        </p:nvSpPr>
        <p:spPr bwMode="auto">
          <a:xfrm>
            <a:off x="5715000" y="4114800"/>
            <a:ext cx="1981200" cy="584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i="1" dirty="0" smtClean="0"/>
              <a:t>расходы</a:t>
            </a:r>
            <a:endParaRPr lang="ru-RU" sz="3200" i="1" dirty="0"/>
          </a:p>
        </p:txBody>
      </p:sp>
      <p:sp>
        <p:nvSpPr>
          <p:cNvPr id="23601" name="Line 64"/>
          <p:cNvSpPr>
            <a:spLocks noChangeShapeType="1"/>
          </p:cNvSpPr>
          <p:nvPr/>
        </p:nvSpPr>
        <p:spPr bwMode="auto">
          <a:xfrm flipH="1">
            <a:off x="1752600" y="3581400"/>
            <a:ext cx="14478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23602" name="Line 65"/>
          <p:cNvSpPr>
            <a:spLocks noChangeShapeType="1"/>
          </p:cNvSpPr>
          <p:nvPr/>
        </p:nvSpPr>
        <p:spPr bwMode="auto">
          <a:xfrm>
            <a:off x="1828800" y="3733800"/>
            <a:ext cx="1219200" cy="0"/>
          </a:xfrm>
          <a:prstGeom prst="line">
            <a:avLst/>
          </a:prstGeom>
          <a:noFill/>
          <a:ln w="57150">
            <a:solidFill>
              <a:schemeClr val="tx1"/>
            </a:solidFill>
            <a:prstDash val="sysDash"/>
            <a:round/>
            <a:headEnd/>
            <a:tailEnd type="triangle" w="med" len="med"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52" name="Text Box 61"/>
          <p:cNvSpPr txBox="1">
            <a:spLocks noChangeArrowheads="1"/>
          </p:cNvSpPr>
          <p:nvPr/>
        </p:nvSpPr>
        <p:spPr bwMode="auto">
          <a:xfrm>
            <a:off x="304800" y="990600"/>
            <a:ext cx="20574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3200" b="1" dirty="0" smtClean="0"/>
              <a:t>ресурсы</a:t>
            </a:r>
            <a:endParaRPr lang="ru-RU" sz="32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5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5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5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5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5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5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3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5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5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3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3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35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3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3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3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35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235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235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23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23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23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23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3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235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235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235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23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3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23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66" grpId="0"/>
      <p:bldP spid="23568" grpId="0" animBg="1"/>
      <p:bldP spid="23569" grpId="0" animBg="1"/>
      <p:bldP spid="23570" grpId="0" animBg="1"/>
      <p:bldP spid="23571" grpId="0" animBg="1"/>
      <p:bldP spid="23572" grpId="0"/>
      <p:bldP spid="23573" grpId="0"/>
      <p:bldP spid="23575" grpId="0"/>
      <p:bldP spid="23576" grpId="0"/>
      <p:bldP spid="23577" grpId="0"/>
      <p:bldP spid="23578" grpId="0"/>
      <p:bldP spid="23579" grpId="0" animBg="1"/>
      <p:bldP spid="23580" grpId="0" animBg="1"/>
      <p:bldP spid="23581" grpId="0"/>
      <p:bldP spid="23582" grpId="0"/>
      <p:bldP spid="23583" grpId="0" animBg="1"/>
      <p:bldP spid="23584" grpId="0" animBg="1"/>
      <p:bldP spid="23585" grpId="0" animBg="1"/>
      <p:bldP spid="23586" grpId="0" animBg="1"/>
      <p:bldP spid="23587" grpId="0" animBg="1"/>
      <p:bldP spid="23588" grpId="0" animBg="1"/>
      <p:bldP spid="23589" grpId="0" animBg="1"/>
      <p:bldP spid="23590" grpId="0" animBg="1"/>
      <p:bldP spid="23593" grpId="0"/>
      <p:bldP spid="23594" grpId="0"/>
      <p:bldP spid="23595" grpId="0"/>
      <p:bldP spid="23596" grpId="0"/>
      <p:bldP spid="23598" grpId="0"/>
      <p:bldP spid="23599" grpId="0"/>
      <p:bldP spid="23600" grpId="0"/>
      <p:bldP spid="23601" grpId="0" animBg="1"/>
      <p:bldP spid="23602" grpId="0" animBg="1"/>
      <p:bldP spid="5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381000" y="6096000"/>
            <a:ext cx="2419060" cy="400110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2000" b="1" cap="none" spc="0" dirty="0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Данные </a:t>
            </a:r>
            <a:r>
              <a:rPr lang="ru-RU" sz="2000" b="1" cap="none" spc="0" dirty="0" err="1" smtClean="0">
                <a:ln w="18000">
                  <a:solidFill>
                    <a:schemeClr val="tx1"/>
                  </a:solidFill>
                  <a:prstDash val="solid"/>
                  <a:miter lim="800000"/>
                </a:ln>
                <a:solidFill>
                  <a:schemeClr val="tx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Белстата</a:t>
            </a:r>
            <a:endParaRPr lang="ru-RU" sz="2000" b="1" cap="none" spc="0" dirty="0">
              <a:ln w="18000">
                <a:solidFill>
                  <a:schemeClr val="tx1"/>
                </a:solidFill>
                <a:prstDash val="solid"/>
                <a:miter lim="800000"/>
              </a:ln>
              <a:solidFill>
                <a:schemeClr val="tx1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pic>
        <p:nvPicPr>
          <p:cNvPr id="148482" name="Picture 2" descr="http://www.belstat.gov.by/upload-belstat/upload-belstat-image/IPC_Respubl_16_02_2016.JPG"/>
          <p:cNvPicPr>
            <a:picLocks noChangeAspect="1" noChangeArrowheads="1"/>
          </p:cNvPicPr>
          <p:nvPr/>
        </p:nvPicPr>
        <p:blipFill>
          <a:blip r:embed="rId2" cstate="print"/>
          <a:srcRect r="1639"/>
          <a:stretch>
            <a:fillRect/>
          </a:stretch>
        </p:blipFill>
        <p:spPr bwMode="auto">
          <a:xfrm>
            <a:off x="0" y="1094697"/>
            <a:ext cx="9144000" cy="4944153"/>
          </a:xfrm>
          <a:prstGeom prst="rect">
            <a:avLst/>
          </a:prstGeom>
          <a:noFill/>
        </p:spPr>
      </p:pic>
      <p:sp>
        <p:nvSpPr>
          <p:cNvPr id="7" name="Содержимое 6"/>
          <p:cNvSpPr>
            <a:spLocks noGrp="1"/>
          </p:cNvSpPr>
          <p:nvPr>
            <p:ph idx="1"/>
          </p:nvPr>
        </p:nvSpPr>
        <p:spPr>
          <a:xfrm>
            <a:off x="381000" y="228600"/>
            <a:ext cx="8229600" cy="990600"/>
          </a:xfrm>
        </p:spPr>
        <p:txBody>
          <a:bodyPr/>
          <a:lstStyle/>
          <a:p>
            <a:pPr algn="ctr">
              <a:buNone/>
            </a:pPr>
            <a:r>
              <a:rPr lang="ru-RU" sz="2000" b="1" dirty="0" smtClean="0"/>
              <a:t>Индексы потребительских цен по Республике Беларусь в 2010-2015 гг. </a:t>
            </a:r>
            <a:r>
              <a:rPr lang="ru-RU" sz="2000" dirty="0" smtClean="0"/>
              <a:t>(декабрь к декабрю предыдущего года; в процентах)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228600"/>
            <a:ext cx="8229600" cy="1600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4000" b="1" dirty="0" smtClean="0">
                <a:solidFill>
                  <a:srgbClr val="FF0000"/>
                </a:solidFill>
              </a:rPr>
              <a:t>I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ru-RU" sz="2400" b="1" dirty="0" smtClean="0">
                <a:solidFill>
                  <a:srgbClr val="FF0000"/>
                </a:solidFill>
              </a:rPr>
              <a:t>цен</a:t>
            </a:r>
            <a:r>
              <a:rPr lang="ru-RU" sz="2400" dirty="0" smtClean="0">
                <a:solidFill>
                  <a:srgbClr val="FF0000"/>
                </a:solidFill>
              </a:rPr>
              <a:t>            </a:t>
            </a:r>
            <a:r>
              <a:rPr lang="ru-RU" sz="2400" b="1" dirty="0" smtClean="0"/>
              <a:t>Совок. цена </a:t>
            </a:r>
            <a:r>
              <a:rPr lang="ru-RU" sz="2400" b="1" dirty="0" err="1" smtClean="0"/>
              <a:t>инвестиц.товаров</a:t>
            </a:r>
            <a:r>
              <a:rPr lang="ru-RU" sz="2400" b="1" dirty="0" smtClean="0"/>
              <a:t> сегодня</a:t>
            </a:r>
          </a:p>
          <a:p>
            <a:pPr eaLnBrk="1" hangingPunct="1">
              <a:buFontTx/>
              <a:buNone/>
            </a:pPr>
            <a:r>
              <a:rPr lang="ru-RU" sz="2400" b="1" dirty="0" err="1" smtClean="0">
                <a:solidFill>
                  <a:srgbClr val="FF0000"/>
                </a:solidFill>
              </a:rPr>
              <a:t>инвест</a:t>
            </a:r>
            <a:r>
              <a:rPr lang="ru-RU" sz="2400" b="1" dirty="0" smtClean="0"/>
              <a:t>.</a:t>
            </a:r>
            <a:r>
              <a:rPr lang="ru-RU" sz="2400" dirty="0" smtClean="0"/>
              <a:t>       </a:t>
            </a:r>
            <a:r>
              <a:rPr lang="ru-RU" sz="2400" b="1" dirty="0" smtClean="0"/>
              <a:t>Совок. цена инв.товаров в </a:t>
            </a:r>
            <a:r>
              <a:rPr lang="ru-RU" sz="2400" b="1" dirty="0" err="1" smtClean="0"/>
              <a:t>баз.периоде</a:t>
            </a:r>
            <a:endParaRPr lang="ru-RU" sz="2400" b="1" dirty="0" smtClean="0"/>
          </a:p>
          <a:p>
            <a:pPr eaLnBrk="1" hangingPunct="1">
              <a:buFontTx/>
              <a:buNone/>
            </a:pPr>
            <a:r>
              <a:rPr lang="ru-RU" sz="2400" b="1" dirty="0" smtClean="0">
                <a:solidFill>
                  <a:srgbClr val="FF0000"/>
                </a:solidFill>
              </a:rPr>
              <a:t>товаров</a:t>
            </a:r>
          </a:p>
          <a:p>
            <a:pPr eaLnBrk="1" hangingPunct="1"/>
            <a:endParaRPr lang="ru-RU" dirty="0" smtClean="0"/>
          </a:p>
        </p:txBody>
      </p:sp>
      <p:sp>
        <p:nvSpPr>
          <p:cNvPr id="86020" name="Line 4"/>
          <p:cNvSpPr>
            <a:spLocks noChangeShapeType="1"/>
          </p:cNvSpPr>
          <p:nvPr/>
        </p:nvSpPr>
        <p:spPr bwMode="auto">
          <a:xfrm>
            <a:off x="2438400" y="914400"/>
            <a:ext cx="6248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86021" name="Line 5"/>
          <p:cNvSpPr>
            <a:spLocks noChangeShapeType="1"/>
          </p:cNvSpPr>
          <p:nvPr/>
        </p:nvSpPr>
        <p:spPr bwMode="auto">
          <a:xfrm>
            <a:off x="1905000" y="10668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86022" name="Line 6"/>
          <p:cNvSpPr>
            <a:spLocks noChangeShapeType="1"/>
          </p:cNvSpPr>
          <p:nvPr/>
        </p:nvSpPr>
        <p:spPr bwMode="auto">
          <a:xfrm>
            <a:off x="1905000" y="914400"/>
            <a:ext cx="3048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57200" y="2743200"/>
            <a:ext cx="8077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ru-RU" sz="4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ru-RU" sz="48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ru-RU" sz="4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04800" y="2133600"/>
            <a:ext cx="8686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800" dirty="0" smtClean="0"/>
              <a:t>Индекс цен производителей промышленной продукции (ИЦП) – величина изменения цен на фиксированный набор продуктов при их постоянном количестве и качестве для всех производственных единиц.</a:t>
            </a:r>
          </a:p>
          <a:p>
            <a:endParaRPr lang="ru-RU" sz="2800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0" y="4800600"/>
            <a:ext cx="8686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0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 </a:t>
            </a:r>
            <a:r>
              <a:rPr kumimoji="0" lang="ru-RU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цен</a:t>
            </a:r>
            <a:r>
              <a:rPr kumimoji="0" lang="ru-RU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</a:t>
            </a: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Совокупная цена ВВП сегодня        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ВВП</a:t>
            </a: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  Совокупная цена ВВП в </a:t>
            </a:r>
            <a:r>
              <a:rPr kumimoji="0" lang="ru-RU" sz="24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баз.периоде</a:t>
            </a:r>
            <a:endParaRPr kumimoji="0" lang="ru-RU" sz="24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1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kumimoji="0" lang="ru-RU" sz="28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дефлятор</a:t>
            </a:r>
            <a:r>
              <a:rPr kumimoji="0" lang="ru-RU" sz="2400" b="1" i="0" u="sng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</a:t>
            </a:r>
          </a:p>
        </p:txBody>
      </p:sp>
      <p:sp>
        <p:nvSpPr>
          <p:cNvPr id="10" name="Line 5"/>
          <p:cNvSpPr>
            <a:spLocks noChangeShapeType="1"/>
          </p:cNvSpPr>
          <p:nvPr/>
        </p:nvSpPr>
        <p:spPr bwMode="auto">
          <a:xfrm>
            <a:off x="1449386" y="540861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ru-RU"/>
          </a:p>
        </p:txBody>
      </p:sp>
      <p:sp>
        <p:nvSpPr>
          <p:cNvPr id="11" name="Line 6"/>
          <p:cNvSpPr>
            <a:spLocks noChangeShapeType="1"/>
          </p:cNvSpPr>
          <p:nvPr/>
        </p:nvSpPr>
        <p:spPr bwMode="auto">
          <a:xfrm>
            <a:off x="1449386" y="5561013"/>
            <a:ext cx="381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ru-RU"/>
          </a:p>
        </p:txBody>
      </p:sp>
      <p:cxnSp>
        <p:nvCxnSpPr>
          <p:cNvPr id="12" name="Прямая со стрелкой 7"/>
          <p:cNvCxnSpPr>
            <a:cxnSpLocks noChangeShapeType="1"/>
          </p:cNvCxnSpPr>
          <p:nvPr/>
        </p:nvCxnSpPr>
        <p:spPr bwMode="auto">
          <a:xfrm rot="5400000">
            <a:off x="458787" y="6094413"/>
            <a:ext cx="457200" cy="3175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" name="Line 4"/>
          <p:cNvSpPr>
            <a:spLocks noChangeShapeType="1"/>
          </p:cNvSpPr>
          <p:nvPr/>
        </p:nvSpPr>
        <p:spPr bwMode="auto">
          <a:xfrm>
            <a:off x="1981200" y="5486400"/>
            <a:ext cx="4648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</p:spPr>
        <p:txBody>
          <a:bodyPr anchor="ctr"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Методы расчета индекса потребительских цен 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229600" cy="4873752"/>
          </a:xfrm>
        </p:spPr>
        <p:txBody>
          <a:bodyPr>
            <a:normAutofit lnSpcReduction="10000"/>
          </a:bodyPr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индекс </a:t>
            </a:r>
            <a:r>
              <a:rPr lang="ru-RU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Ласпейреса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– взвешивание цен двух периодов по объемам потребления товаров в базисном периоде, </a:t>
            </a:r>
          </a:p>
          <a:p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Где 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p1, </a:t>
            </a:r>
            <a:r>
              <a:rPr lang="en-US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po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–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цены в текущем и базисном периоде</a:t>
            </a:r>
          </a:p>
          <a:p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q1, q0 –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набор товаров в текущем и базисном периоде</a:t>
            </a:r>
          </a:p>
          <a:p>
            <a:endParaRPr lang="ru-RU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Недостаток: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не учитывает изменений в структуре потребления (эффект замещения)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Индекс даёт: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завышенную оценку инфляции 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при росте цен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заниженную в случае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их снижения</a:t>
            </a:r>
          </a:p>
        </p:txBody>
      </p:sp>
      <p:pic>
        <p:nvPicPr>
          <p:cNvPr id="151554" name="Picture 2" descr="Картинки по запросу индекс ласпейреса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67199" y="4394745"/>
            <a:ext cx="4341431" cy="24632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 расчета индекса </a:t>
            </a:r>
            <a:r>
              <a:rPr lang="ru-RU" sz="36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Ласпейреса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3810000"/>
            <a:ext cx="7924800" cy="2511552"/>
          </a:xfrm>
        </p:spPr>
        <p:txBody>
          <a:bodyPr>
            <a:normAutofit fontScale="92500" lnSpcReduction="10000"/>
          </a:bodyPr>
          <a:lstStyle/>
          <a:p>
            <a:r>
              <a:rPr lang="ru-RU" dirty="0" smtClean="0"/>
              <a:t>1964 г. «Апельсиновая сделка» между ССС</a:t>
            </a:r>
            <a:r>
              <a:rPr lang="en-US" dirty="0" smtClean="0"/>
              <a:t>P</a:t>
            </a:r>
            <a:r>
              <a:rPr lang="ru-RU" dirty="0" smtClean="0"/>
              <a:t> и Израилем – дешевые апельсины</a:t>
            </a:r>
          </a:p>
          <a:p>
            <a:r>
              <a:rPr lang="ru-RU" dirty="0" smtClean="0"/>
              <a:t>1966 г. – Чебурашка прибывает в С</a:t>
            </a:r>
            <a:r>
              <a:rPr lang="en-US" smtClean="0"/>
              <a:t>C</a:t>
            </a:r>
            <a:r>
              <a:rPr lang="ru-RU" smtClean="0"/>
              <a:t>СР </a:t>
            </a:r>
            <a:r>
              <a:rPr lang="ru-RU" dirty="0" smtClean="0"/>
              <a:t>в ящике апельсинов</a:t>
            </a:r>
          </a:p>
          <a:p>
            <a:r>
              <a:rPr lang="ru-RU" dirty="0" smtClean="0"/>
              <a:t>После 1991 г. апельсины подорожали в несколько раз и были замещены яблоками. Индекс </a:t>
            </a:r>
            <a:r>
              <a:rPr lang="ru-RU" dirty="0" err="1" smtClean="0"/>
              <a:t>Ласпейреса</a:t>
            </a:r>
            <a:r>
              <a:rPr lang="ru-RU" dirty="0" smtClean="0"/>
              <a:t> этого не отражает (его значение будет завышенным)</a:t>
            </a:r>
            <a:endParaRPr lang="ru-RU" dirty="0"/>
          </a:p>
        </p:txBody>
      </p:sp>
      <p:pic>
        <p:nvPicPr>
          <p:cNvPr id="167940" name="Picture 4" descr="Картинки по запросу апельсин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19200"/>
            <a:ext cx="3124200" cy="2637984"/>
          </a:xfrm>
          <a:prstGeom prst="rect">
            <a:avLst/>
          </a:prstGeom>
          <a:noFill/>
        </p:spPr>
      </p:pic>
      <p:pic>
        <p:nvPicPr>
          <p:cNvPr id="167942" name="Picture 6" descr="Картинки по запросу яблоки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10200" y="1371600"/>
            <a:ext cx="3231006" cy="2438400"/>
          </a:xfrm>
          <a:prstGeom prst="rect">
            <a:avLst/>
          </a:prstGeom>
          <a:noFill/>
        </p:spPr>
      </p:pic>
      <p:pic>
        <p:nvPicPr>
          <p:cNvPr id="167944" name="Picture 8" descr="Картинки по запросу чебурашка в апельсинах"/>
          <p:cNvPicPr>
            <a:picLocks noChangeAspect="1" noChangeArrowheads="1"/>
          </p:cNvPicPr>
          <p:nvPr/>
        </p:nvPicPr>
        <p:blipFill>
          <a:blip r:embed="rId4" cstate="print"/>
          <a:srcRect l="16000" t="19277" b="7470"/>
          <a:stretch>
            <a:fillRect/>
          </a:stretch>
        </p:blipFill>
        <p:spPr bwMode="auto">
          <a:xfrm>
            <a:off x="2971800" y="2133600"/>
            <a:ext cx="2210803" cy="1600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79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Методы расчета индекса потребительских цен </a:t>
            </a:r>
            <a:endParaRPr lang="ru-RU" sz="3600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1524000"/>
            <a:ext cx="7467600" cy="4873752"/>
          </a:xfrm>
        </p:spPr>
        <p:txBody>
          <a:bodyPr>
            <a:normAutofit lnSpcReduction="10000"/>
          </a:bodyPr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индекс </a:t>
            </a:r>
            <a:r>
              <a:rPr lang="ru-RU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Пааше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– взвешивание цен двух периодов по объемам их потребления в текущем периоде</a:t>
            </a:r>
          </a:p>
          <a:p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где 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p1, </a:t>
            </a:r>
            <a:r>
              <a:rPr lang="en-US" sz="2000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po</a:t>
            </a:r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–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цены в текущем и базисном периоде</a:t>
            </a:r>
          </a:p>
          <a:p>
            <a:r>
              <a:rPr lang="en-US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q1, q0 –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набор товаров в текущем и базисном периоде</a:t>
            </a:r>
          </a:p>
          <a:p>
            <a:endParaRPr lang="ru-RU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Недостаток: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не отражает эффект дохода. В результате: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заниженная оценка 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инфляции при росте цен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завышенная в случае </a:t>
            </a:r>
          </a:p>
          <a:p>
            <a:pPr>
              <a:buNone/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снижения цен</a:t>
            </a:r>
          </a:p>
          <a:p>
            <a:endParaRPr lang="ru-RU" dirty="0"/>
          </a:p>
        </p:txBody>
      </p:sp>
      <p:pic>
        <p:nvPicPr>
          <p:cNvPr id="150530" name="Picture 2" descr="Картинки по запросу индекс пааше"/>
          <p:cNvPicPr>
            <a:picLocks noChangeAspect="1" noChangeArrowheads="1"/>
          </p:cNvPicPr>
          <p:nvPr/>
        </p:nvPicPr>
        <p:blipFill>
          <a:blip r:embed="rId2" cstate="print"/>
          <a:srcRect r="6849"/>
          <a:stretch>
            <a:fillRect/>
          </a:stretch>
        </p:blipFill>
        <p:spPr bwMode="auto">
          <a:xfrm>
            <a:off x="4102768" y="4495800"/>
            <a:ext cx="4164932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76200"/>
            <a:ext cx="8610600" cy="5334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 расчета индекса </a:t>
            </a:r>
            <a:r>
              <a:rPr lang="ru-RU" sz="3200" b="1" dirty="0" err="1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Пааше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191000" y="685800"/>
            <a:ext cx="4495800" cy="6172200"/>
          </a:xfrm>
        </p:spPr>
        <p:txBody>
          <a:bodyPr>
            <a:normAutofit fontScale="85000" lnSpcReduction="10000"/>
          </a:bodyPr>
          <a:lstStyle/>
          <a:p>
            <a:r>
              <a:rPr lang="be-BY" dirty="0" smtClean="0"/>
              <a:t>Меркантилизм в Англии в 16-17 вв. Монополии на шерсть добились законов о:</a:t>
            </a:r>
          </a:p>
          <a:p>
            <a:r>
              <a:rPr lang="be-BY" dirty="0" smtClean="0"/>
              <a:t>Запрете на использование более легких тканей.</a:t>
            </a:r>
          </a:p>
          <a:p>
            <a:r>
              <a:rPr lang="ru-RU" dirty="0" smtClean="0"/>
              <a:t>Все граждане должны носить по воскресеньям английские шерстяные шапки. </a:t>
            </a:r>
          </a:p>
          <a:p>
            <a:r>
              <a:rPr lang="ru-RU" dirty="0" smtClean="0"/>
              <a:t>Покойников хоронили в английских шерстяных тканях. </a:t>
            </a:r>
          </a:p>
          <a:p>
            <a:r>
              <a:rPr lang="be-BY" dirty="0" smtClean="0"/>
              <a:t>Потом производителям льна и хлопка удалось отстоять свои интересы. В течение следующих пятидесяти лет именно технологические инновации в производстве хлопковых тканей сыграли центральную роль в промышленной революции и внедрении фабричного производства.</a:t>
            </a:r>
            <a:endParaRPr lang="ru-RU" dirty="0" smtClean="0"/>
          </a:p>
        </p:txBody>
      </p:sp>
      <p:pic>
        <p:nvPicPr>
          <p:cNvPr id="168962" name="Picture 2" descr="Картинки по запросу шерст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85800"/>
            <a:ext cx="3896985" cy="2438400"/>
          </a:xfrm>
          <a:prstGeom prst="rect">
            <a:avLst/>
          </a:prstGeom>
          <a:noFill/>
        </p:spPr>
      </p:pic>
      <p:sp>
        <p:nvSpPr>
          <p:cNvPr id="7" name="Содержимое 2"/>
          <p:cNvSpPr txBox="1">
            <a:spLocks/>
          </p:cNvSpPr>
          <p:nvPr/>
        </p:nvSpPr>
        <p:spPr>
          <a:xfrm>
            <a:off x="76200" y="3276600"/>
            <a:ext cx="4114800" cy="3581400"/>
          </a:xfrm>
          <a:prstGeom prst="rect">
            <a:avLst/>
          </a:prstGeom>
        </p:spPr>
        <p:txBody>
          <a:bodyPr vert="horz">
            <a:normAutofit fontScale="77500" lnSpcReduction="20000"/>
          </a:bodyPr>
          <a:lstStyle/>
          <a:p>
            <a:pPr marL="274320" lvl="0" indent="-274320" algn="l" fontAlgn="auto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</a:pPr>
            <a:r>
              <a:rPr lang="ru-RU" sz="2400" dirty="0" smtClean="0">
                <a:solidFill>
                  <a:schemeClr val="tx1"/>
                </a:solidFill>
                <a:latin typeface="+mn-lt"/>
              </a:rPr>
              <a:t>Пример: раньше использовали больше шерсти, она была относительно дешевой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u-RU" sz="2400" dirty="0" smtClean="0">
                <a:solidFill>
                  <a:schemeClr val="tx1"/>
                </a:solidFill>
                <a:latin typeface="+mn-lt"/>
              </a:rPr>
              <a:t>Хлопковые ткани подешевели, их стали использовать чаще, чем шерсть. </a:t>
            </a:r>
          </a:p>
          <a:p>
            <a:pPr marL="274320" marR="0" lvl="0" indent="-27432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"/>
              <a:buChar char=""/>
              <a:tabLst/>
              <a:defRPr/>
            </a:pPr>
            <a:r>
              <a:rPr lang="ru-RU" sz="2400" dirty="0" smtClean="0">
                <a:solidFill>
                  <a:schemeClr val="tx1"/>
                </a:solidFill>
                <a:latin typeface="+mn-lt"/>
              </a:rPr>
              <a:t>Но поскольку берется текущий набор товаров, то индекс </a:t>
            </a:r>
            <a:r>
              <a:rPr lang="ru-RU" sz="2400" dirty="0" err="1" smtClean="0">
                <a:solidFill>
                  <a:schemeClr val="tx1"/>
                </a:solidFill>
                <a:latin typeface="+mn-lt"/>
              </a:rPr>
              <a:t>Пааше</a:t>
            </a:r>
            <a:r>
              <a:rPr lang="ru-RU" sz="2400" dirty="0" smtClean="0">
                <a:solidFill>
                  <a:schemeClr val="tx1"/>
                </a:solidFill>
                <a:latin typeface="+mn-lt"/>
              </a:rPr>
              <a:t> будет нам показывать значительное снижение цен на хлопок (хотя раньше мы его не потребляли) </a:t>
            </a:r>
            <a:endParaRPr kumimoji="0" lang="ru-RU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Методы расчета индекса потребительских цен </a:t>
            </a:r>
            <a:endParaRPr lang="ru-RU" sz="3600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81000" y="1600200"/>
            <a:ext cx="8229600" cy="4873752"/>
          </a:xfrm>
        </p:spPr>
        <p:txBody>
          <a:bodyPr/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Индекс Фишера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– среднее геометрическое между индексом </a:t>
            </a:r>
            <a:r>
              <a:rPr lang="ru-RU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Ласпейреса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и индексом </a:t>
            </a:r>
            <a:r>
              <a:rPr lang="ru-RU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Пааше</a:t>
            </a:r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dirty="0"/>
          </a:p>
        </p:txBody>
      </p:sp>
      <p:pic>
        <p:nvPicPr>
          <p:cNvPr id="166914" name="Picture 2" descr="Картинки по запросу индекс фишера"/>
          <p:cNvPicPr>
            <a:picLocks noChangeAspect="1" noChangeArrowheads="1"/>
          </p:cNvPicPr>
          <p:nvPr/>
        </p:nvPicPr>
        <p:blipFill>
          <a:blip r:embed="rId2" cstate="print"/>
          <a:srcRect l="10833" t="32222" r="12500" b="38889"/>
          <a:stretch>
            <a:fillRect/>
          </a:stretch>
        </p:blipFill>
        <p:spPr bwMode="auto">
          <a:xfrm>
            <a:off x="914400" y="2971800"/>
            <a:ext cx="7010400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305800" cy="1143000"/>
          </a:xfrm>
        </p:spPr>
        <p:txBody>
          <a:bodyPr>
            <a:normAutofit fontScale="90000"/>
          </a:bodyPr>
          <a:lstStyle/>
          <a:p>
            <a:r>
              <a:rPr lang="ru-RU" sz="3600" b="1" dirty="0" smtClean="0">
                <a:solidFill>
                  <a:srgbClr val="FF33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Вопрос 6. </a:t>
            </a:r>
            <a:r>
              <a:rPr lang="ru-RU" sz="36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Национальное богатство и проблемы его оценки</a:t>
            </a:r>
            <a:r>
              <a:rPr lang="ru-RU" sz="32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8305800" cy="4873752"/>
          </a:xfrm>
        </p:spPr>
        <p:txBody>
          <a:bodyPr/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Национальное богатство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– совокупность накопленных нефинансовых и финансовых активов за вычетом финансовых обязательств, которыми страна располагает на данный момент времени</a:t>
            </a:r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157700" name="AutoShape 4" descr="15 богатейших вымышленных персонажей — 201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7702" name="AutoShape 6" descr="15 богатейших вымышленных персонажей — 201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57704" name="AutoShape 8" descr="15 богатейших вымышленных персонажей — 2013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57698" name="Picture 2" descr="Картинки по запросу поток и запас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85228" y="3505200"/>
            <a:ext cx="4232798" cy="313491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590800" y="3581400"/>
            <a:ext cx="14045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</a:rPr>
              <a:t>ВВП</a:t>
            </a:r>
            <a:endParaRPr lang="ru-RU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4400" y="5638800"/>
            <a:ext cx="28087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</a:rPr>
              <a:t>Национальное</a:t>
            </a:r>
          </a:p>
          <a:p>
            <a:r>
              <a:rPr lang="ru-RU" sz="2800" b="1" dirty="0" smtClean="0">
                <a:solidFill>
                  <a:schemeClr val="accent1">
                    <a:lumMod val="75000"/>
                  </a:schemeClr>
                </a:solidFill>
              </a:rPr>
              <a:t>богатство</a:t>
            </a:r>
            <a:endParaRPr lang="ru-RU" sz="2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Журнал ФОРБС: самые богатые вымышленные персонажи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Рисунок 3" descr="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34" y="1357298"/>
            <a:ext cx="4051116" cy="2705100"/>
          </a:xfrm>
          <a:prstGeom prst="rect">
            <a:avLst/>
          </a:prstGeom>
        </p:spPr>
      </p:pic>
      <p:pic>
        <p:nvPicPr>
          <p:cNvPr id="5" name="Рисунок 4" descr="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3581400"/>
            <a:ext cx="4089400" cy="27306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158" y="414338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>
                <a:solidFill>
                  <a:srgbClr val="005DA2"/>
                </a:solidFill>
              </a:rPr>
              <a:t>Скрудж</a:t>
            </a:r>
            <a:r>
              <a:rPr lang="ru-RU" sz="2400" dirty="0" smtClean="0">
                <a:solidFill>
                  <a:srgbClr val="005DA2"/>
                </a:solidFill>
              </a:rPr>
              <a:t> </a:t>
            </a:r>
            <a:r>
              <a:rPr lang="ru-RU" sz="2400" dirty="0" err="1" smtClean="0">
                <a:solidFill>
                  <a:srgbClr val="005DA2"/>
                </a:solidFill>
              </a:rPr>
              <a:t>Макдак</a:t>
            </a:r>
            <a:r>
              <a:rPr lang="ru-RU" sz="2400" dirty="0" smtClean="0">
                <a:solidFill>
                  <a:srgbClr val="005DA2"/>
                </a:solidFill>
              </a:rPr>
              <a:t> 65,4 </a:t>
            </a:r>
            <a:r>
              <a:rPr lang="ru-RU" sz="2400" dirty="0" err="1" smtClean="0">
                <a:solidFill>
                  <a:srgbClr val="005DA2"/>
                </a:solidFill>
              </a:rPr>
              <a:t>млрд</a:t>
            </a:r>
            <a:r>
              <a:rPr lang="ru-RU" sz="2400" dirty="0" smtClean="0">
                <a:solidFill>
                  <a:srgbClr val="005DA2"/>
                </a:solidFill>
              </a:rPr>
              <a:t> </a:t>
            </a:r>
            <a:r>
              <a:rPr lang="en-US" sz="2400" dirty="0" smtClean="0">
                <a:solidFill>
                  <a:srgbClr val="005DA2"/>
                </a:solidFill>
              </a:rPr>
              <a:t>$</a:t>
            </a:r>
            <a:endParaRPr lang="ru-RU" sz="2400" dirty="0">
              <a:solidFill>
                <a:srgbClr val="005DA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63246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err="1" smtClean="0">
                <a:solidFill>
                  <a:srgbClr val="005DA2"/>
                </a:solidFill>
              </a:rPr>
              <a:t>Смауг</a:t>
            </a:r>
            <a:r>
              <a:rPr lang="ru-RU" sz="2400" dirty="0" smtClean="0">
                <a:solidFill>
                  <a:srgbClr val="005DA2"/>
                </a:solidFill>
              </a:rPr>
              <a:t> 53,1 </a:t>
            </a:r>
            <a:r>
              <a:rPr lang="ru-RU" sz="2400" dirty="0" err="1" smtClean="0">
                <a:solidFill>
                  <a:srgbClr val="005DA2"/>
                </a:solidFill>
              </a:rPr>
              <a:t>млрд</a:t>
            </a:r>
            <a:r>
              <a:rPr lang="ru-RU" sz="2400" dirty="0" smtClean="0">
                <a:solidFill>
                  <a:srgbClr val="005DA2"/>
                </a:solidFill>
              </a:rPr>
              <a:t> </a:t>
            </a:r>
            <a:r>
              <a:rPr lang="en-US" sz="2400" dirty="0" smtClean="0">
                <a:solidFill>
                  <a:srgbClr val="005DA2"/>
                </a:solidFill>
              </a:rPr>
              <a:t>$</a:t>
            </a:r>
            <a:endParaRPr lang="ru-RU" sz="2400" dirty="0">
              <a:solidFill>
                <a:srgbClr val="005DA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Журнал ФОРБС: самые богатые вымышленные персонажи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4" name="Рисунок 3" descr="1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034" y="1362852"/>
            <a:ext cx="4051116" cy="2693992"/>
          </a:xfrm>
          <a:prstGeom prst="rect">
            <a:avLst/>
          </a:prstGeom>
        </p:spPr>
      </p:pic>
      <p:pic>
        <p:nvPicPr>
          <p:cNvPr id="5" name="Рисунок 4" descr="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3582918"/>
            <a:ext cx="4089400" cy="2727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7158" y="414338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solidFill>
                  <a:srgbClr val="FF0000"/>
                </a:solidFill>
              </a:rPr>
              <a:t>Карлайл</a:t>
            </a:r>
            <a:r>
              <a:rPr lang="ru-RU" sz="2400" b="1" dirty="0" smtClean="0">
                <a:solidFill>
                  <a:srgbClr val="FF0000"/>
                </a:solidFill>
              </a:rPr>
              <a:t> </a:t>
            </a:r>
            <a:r>
              <a:rPr lang="ru-RU" sz="2400" b="1" dirty="0" err="1" smtClean="0">
                <a:solidFill>
                  <a:srgbClr val="FF0000"/>
                </a:solidFill>
              </a:rPr>
              <a:t>Каллен</a:t>
            </a:r>
            <a:r>
              <a:rPr lang="en-US" sz="2400" b="1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005DA2"/>
                </a:solidFill>
              </a:rPr>
              <a:t>44</a:t>
            </a:r>
            <a:r>
              <a:rPr lang="ru-RU" sz="2400" dirty="0" smtClean="0">
                <a:solidFill>
                  <a:srgbClr val="005DA2"/>
                </a:solidFill>
              </a:rPr>
              <a:t> </a:t>
            </a:r>
            <a:r>
              <a:rPr lang="ru-RU" sz="2400" dirty="0" err="1" smtClean="0">
                <a:solidFill>
                  <a:srgbClr val="005DA2"/>
                </a:solidFill>
              </a:rPr>
              <a:t>млрд</a:t>
            </a:r>
            <a:r>
              <a:rPr lang="ru-RU" sz="2400" dirty="0" smtClean="0">
                <a:solidFill>
                  <a:srgbClr val="005DA2"/>
                </a:solidFill>
              </a:rPr>
              <a:t> </a:t>
            </a:r>
            <a:r>
              <a:rPr lang="en-US" sz="2400" dirty="0" smtClean="0">
                <a:solidFill>
                  <a:srgbClr val="005DA2"/>
                </a:solidFill>
              </a:rPr>
              <a:t>$</a:t>
            </a:r>
            <a:endParaRPr lang="ru-RU" sz="2400" dirty="0">
              <a:solidFill>
                <a:srgbClr val="005DA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0" y="6324600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5DA2"/>
                </a:solidFill>
              </a:rPr>
              <a:t>Тони </a:t>
            </a:r>
            <a:r>
              <a:rPr lang="ru-RU" sz="2400" dirty="0" err="1" smtClean="0">
                <a:solidFill>
                  <a:srgbClr val="005DA2"/>
                </a:solidFill>
              </a:rPr>
              <a:t>Старк</a:t>
            </a:r>
            <a:r>
              <a:rPr lang="ru-RU" sz="2400" dirty="0" smtClean="0">
                <a:solidFill>
                  <a:srgbClr val="005DA2"/>
                </a:solidFill>
              </a:rPr>
              <a:t> 12,4 </a:t>
            </a:r>
            <a:r>
              <a:rPr lang="ru-RU" sz="2400" dirty="0" err="1" smtClean="0">
                <a:solidFill>
                  <a:srgbClr val="005DA2"/>
                </a:solidFill>
              </a:rPr>
              <a:t>млрд</a:t>
            </a:r>
            <a:r>
              <a:rPr lang="ru-RU" sz="2400" dirty="0" smtClean="0">
                <a:solidFill>
                  <a:srgbClr val="005DA2"/>
                </a:solidFill>
              </a:rPr>
              <a:t> </a:t>
            </a:r>
            <a:r>
              <a:rPr lang="en-US" sz="2400" dirty="0" smtClean="0">
                <a:solidFill>
                  <a:srgbClr val="005DA2"/>
                </a:solidFill>
              </a:rPr>
              <a:t>$</a:t>
            </a:r>
            <a:endParaRPr lang="ru-RU" sz="2400" dirty="0">
              <a:solidFill>
                <a:srgbClr val="005DA2"/>
              </a:solidFill>
            </a:endParaRPr>
          </a:p>
        </p:txBody>
      </p:sp>
      <p:pic>
        <p:nvPicPr>
          <p:cNvPr id="8" name="Рисунок 7" descr="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86380" y="285728"/>
            <a:ext cx="3203881" cy="272762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714876" y="3000372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solidFill>
                  <a:srgbClr val="005DA2"/>
                </a:solidFill>
              </a:rPr>
              <a:t>Брюс Уэйн </a:t>
            </a:r>
            <a:r>
              <a:rPr lang="ru-RU" sz="2400" dirty="0" smtClean="0">
                <a:solidFill>
                  <a:srgbClr val="005DA2"/>
                </a:solidFill>
              </a:rPr>
              <a:t>9,2 </a:t>
            </a:r>
            <a:r>
              <a:rPr lang="ru-RU" sz="2400" dirty="0" err="1" smtClean="0">
                <a:solidFill>
                  <a:srgbClr val="005DA2"/>
                </a:solidFill>
              </a:rPr>
              <a:t>млрд</a:t>
            </a:r>
            <a:r>
              <a:rPr lang="ru-RU" sz="2400" dirty="0" smtClean="0">
                <a:solidFill>
                  <a:srgbClr val="005DA2"/>
                </a:solidFill>
              </a:rPr>
              <a:t> </a:t>
            </a:r>
            <a:r>
              <a:rPr lang="en-US" sz="2400" dirty="0" smtClean="0">
                <a:solidFill>
                  <a:srgbClr val="005DA2"/>
                </a:solidFill>
              </a:rPr>
              <a:t>$</a:t>
            </a:r>
            <a:endParaRPr lang="ru-RU" sz="2400" dirty="0">
              <a:solidFill>
                <a:srgbClr val="005DA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7200" cy="1477962"/>
          </a:xfrm>
        </p:spPr>
        <p:txBody>
          <a:bodyPr>
            <a:noAutofit/>
          </a:bodyPr>
          <a:lstStyle/>
          <a:p>
            <a:r>
              <a:rPr lang="ru-RU" sz="28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Вопрос 3.</a:t>
            </a:r>
            <a:r>
              <a:rPr lang="ru-RU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/>
            </a:r>
            <a:br>
              <a:rPr lang="ru-RU" sz="28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 </a:t>
            </a:r>
            <a:r>
              <a:rPr lang="ru-RU" sz="28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Валовой внутренний продукт (ВВП) и принципы его расчета.</a:t>
            </a:r>
            <a:r>
              <a:rPr lang="en-US" sz="28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800" b="1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Промежуточные и конечные </a:t>
            </a:r>
            <a:r>
              <a:rPr lang="ru-RU" sz="28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товары и услуги.</a:t>
            </a:r>
            <a:endParaRPr lang="ru-RU" sz="2800" dirty="0" smtClean="0">
              <a:solidFill>
                <a:srgbClr val="005DA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1905000"/>
            <a:ext cx="7696200" cy="4724400"/>
          </a:xfrm>
        </p:spPr>
        <p:txBody>
          <a:bodyPr>
            <a:normAutofit lnSpcReduction="10000"/>
          </a:bodyPr>
          <a:lstStyle/>
          <a:p>
            <a:pPr eaLnBrk="1" hangingPunct="1">
              <a:buNone/>
            </a:pPr>
            <a:r>
              <a:rPr lang="ru-RU" sz="2800" b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ru-RU" sz="28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Валовой внутренний продукт </a:t>
            </a:r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ru-RU" sz="2800" b="1" dirty="0" smtClean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ВВП</a:t>
            </a:r>
            <a:r>
              <a:rPr lang="ru-RU" sz="28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 –</a:t>
            </a:r>
          </a:p>
          <a:p>
            <a:pPr eaLnBrk="1" hangingPunct="1">
              <a:buFontTx/>
              <a:buNone/>
            </a:pPr>
            <a:r>
              <a:rPr lang="ru-RU" sz="28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рыночная</a:t>
            </a: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стоимость</a:t>
            </a:r>
          </a:p>
          <a:p>
            <a:pPr eaLnBrk="1" hangingPunct="1">
              <a:buFontTx/>
              <a:buNone/>
            </a:pP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всех</a:t>
            </a:r>
            <a:r>
              <a:rPr lang="ru-RU" sz="28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конечных</a:t>
            </a: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товаров и услуг (как потребительских, так и производственных) </a:t>
            </a:r>
          </a:p>
          <a:p>
            <a:pPr eaLnBrk="1" hangingPunct="1">
              <a:buFontTx/>
              <a:buNone/>
            </a:pP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создаваемых в национальной экономике (</a:t>
            </a:r>
            <a:r>
              <a:rPr lang="ru-RU" sz="28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 территории</a:t>
            </a: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данной страны </a:t>
            </a:r>
            <a:r>
              <a:rPr lang="ru-RU" sz="28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резидентами и нерезидентами</a:t>
            </a: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pPr eaLnBrk="1" hangingPunct="1">
              <a:buFontTx/>
              <a:buNone/>
            </a:pP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за определенный </a:t>
            </a:r>
            <a:r>
              <a:rPr lang="ru-RU" sz="28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период времени</a:t>
            </a:r>
            <a:r>
              <a:rPr lang="ru-RU" sz="28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22860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АКТИВЫ и ПАССИВЫ в расчете НАЦИОНАЛЬНОГО БОГАТСТВА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Активами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являются объекты собственности, от владения и использования которых получают экономическую выгоду.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 активам относятся: здания, машины и оборудование, земля, акции, облигации, депозиты, другие объекты собственности</a:t>
            </a:r>
          </a:p>
          <a:p>
            <a:pPr>
              <a:spcBef>
                <a:spcPct val="50000"/>
              </a:spcBef>
            </a:pP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Пассивы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– это задолженность или обязательство по погашению своих долгов.</a:t>
            </a:r>
          </a:p>
          <a:p>
            <a:pPr>
              <a:spcBef>
                <a:spcPct val="50000"/>
              </a:spcBef>
            </a:pP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Совокупная величина активов за вычетом пассивов образует 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чистые активы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, которые характеризуют величину национального богатства страны</a:t>
            </a:r>
          </a:p>
          <a:p>
            <a:pPr>
              <a:spcBef>
                <a:spcPct val="50000"/>
              </a:spcBef>
            </a:pPr>
            <a:endParaRPr lang="ru-RU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spcBef>
                <a:spcPct val="50000"/>
              </a:spcBef>
            </a:pPr>
            <a:endParaRPr lang="ru-RU" b="1" i="1" dirty="0" smtClean="0">
              <a:solidFill>
                <a:srgbClr val="990033"/>
              </a:solidFill>
              <a:latin typeface="Times New Roman" pitchFamily="18" charset="0"/>
            </a:endParaRP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295400"/>
            <a:ext cx="8229600" cy="4873752"/>
          </a:xfrm>
        </p:spPr>
        <p:txBody>
          <a:bodyPr>
            <a:normAutofit lnSpcReduction="10000"/>
          </a:bodyPr>
          <a:lstStyle/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Чистые активы экономики формируются из нефинансовых и финансовых активов. </a:t>
            </a:r>
          </a:p>
          <a:p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Нефинансовые активы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включают в себя произведенные и </a:t>
            </a:r>
            <a:r>
              <a:rPr lang="ru-RU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непроизведенные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активы.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К 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произведенным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материальным активам относят: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основные фонды (материальные и нематериальные),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оборотные фонды,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ценности</a:t>
            </a:r>
          </a:p>
          <a:p>
            <a:r>
              <a:rPr lang="ru-RU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Непроизведенные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активы имеют источник, не связанный с процессом производства (материальные и нематериальные)</a:t>
            </a:r>
          </a:p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762000" y="457200"/>
            <a:ext cx="7467600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СТРУКТУРА ЧИСТЫХ АКТИВОВ:</a:t>
            </a:r>
            <a:b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НЕФИНАНСОВЫЕ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219200"/>
            <a:ext cx="8534400" cy="5486400"/>
          </a:xfrm>
        </p:spPr>
        <p:txBody>
          <a:bodyPr>
            <a:normAutofit lnSpcReduction="10000"/>
          </a:bodyPr>
          <a:lstStyle/>
          <a:p>
            <a:pPr marL="342900" lvl="1" indent="-342900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Основные активы (материальные)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включают: </a:t>
            </a:r>
          </a:p>
          <a:p>
            <a:pPr marL="342900" lvl="1" indent="-342900">
              <a:spcBef>
                <a:spcPts val="600"/>
              </a:spcBef>
              <a:buSzPct val="70000"/>
              <a:buNone/>
            </a:pP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жилые здания; производственные здания; оборудование;</a:t>
            </a:r>
          </a:p>
          <a:p>
            <a:pPr marL="342900" lvl="1" indent="-342900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Основные активы (нематериальные)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состоят из:</a:t>
            </a:r>
          </a:p>
          <a:p>
            <a:pPr marL="342900" lvl="1" indent="-342900">
              <a:spcBef>
                <a:spcPts val="600"/>
              </a:spcBef>
              <a:buSzPct val="70000"/>
              <a:buNone/>
            </a:pP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научных исследований и разработок; программ; литературных, музыкальных и других произведений. </a:t>
            </a:r>
          </a:p>
          <a:p>
            <a:pPr marL="342900" lvl="1" indent="-342900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Оборотные активы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включают: </a:t>
            </a:r>
          </a:p>
          <a:p>
            <a:pPr marL="342900" lvl="1" indent="-342900">
              <a:spcBef>
                <a:spcPts val="600"/>
              </a:spcBef>
              <a:buSzPct val="70000"/>
              <a:buNone/>
            </a:pP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сырье, материалы, топливо и т.д.</a:t>
            </a:r>
          </a:p>
          <a:p>
            <a:pPr marL="342900" lvl="1" indent="-342900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Ценности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включают: </a:t>
            </a:r>
          </a:p>
          <a:p>
            <a:pPr marL="342900" lvl="1" indent="-342900">
              <a:spcBef>
                <a:spcPts val="600"/>
              </a:spcBef>
              <a:buSzPct val="70000"/>
              <a:buNone/>
            </a:pP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овеществленную художественную деятельность (украшения, поделки и т.п.).</a:t>
            </a:r>
          </a:p>
          <a:p>
            <a:pPr marL="342900" lvl="1" indent="-342900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ru-RU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Непроизведенные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активы (материальные)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включают: </a:t>
            </a:r>
          </a:p>
          <a:p>
            <a:pPr marL="342900" lvl="1" indent="-342900">
              <a:spcBef>
                <a:spcPts val="600"/>
              </a:spcBef>
              <a:buSzPct val="70000"/>
              <a:buNone/>
            </a:pP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природные ресурсы: леса, реки, недра, земля и т.д.</a:t>
            </a:r>
          </a:p>
          <a:p>
            <a:pPr marL="342900" lvl="1" indent="-342900">
              <a:spcBef>
                <a:spcPts val="600"/>
              </a:spcBef>
              <a:buSzPct val="70000"/>
              <a:buFont typeface="Wingdings"/>
              <a:buChar char=""/>
            </a:pPr>
            <a:r>
              <a:rPr lang="ru-RU" sz="2000" b="1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Непроизведенные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0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активы (нематериальные) </a:t>
            </a: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включают:</a:t>
            </a:r>
          </a:p>
          <a:p>
            <a:pPr marL="342900" lvl="1" indent="-342900">
              <a:spcBef>
                <a:spcPts val="600"/>
              </a:spcBef>
              <a:buSzPct val="70000"/>
              <a:buNone/>
            </a:pPr>
            <a:r>
              <a:rPr lang="ru-RU" sz="20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патенты, авторские права, бренды и т.д.</a:t>
            </a:r>
          </a:p>
          <a:p>
            <a:pPr marL="800100" lvl="1" indent="-342900">
              <a:buNone/>
            </a:pPr>
            <a:endParaRPr lang="ru-RU" sz="20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85800" y="0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СТРУКТУРА ЧИСТЫХ АКТИВОВ:</a:t>
            </a:r>
            <a:b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НЕФИНАНСОВЫЕ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1143000"/>
            <a:ext cx="8458200" cy="5562600"/>
          </a:xfrm>
        </p:spPr>
        <p:txBody>
          <a:bodyPr>
            <a:normAutofit/>
          </a:bodyPr>
          <a:lstStyle/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1) золото и специальные права заимствования;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СПЗ (</a:t>
            </a:r>
            <a:r>
              <a:rPr lang="en-US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SDR) -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искусственное резервное и платёжное средство,</a:t>
            </a:r>
            <a:r>
              <a:rPr lang="en-US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эмитируемое МВФ. Имеет только безналичную форму, не является ни валютой, ни долговым обязательством. </a:t>
            </a:r>
          </a:p>
          <a:p>
            <a:r>
              <a:rPr lang="ru-RU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САМОСТОЯТЕЛЬНО: зачем используется, как рассчитывается курс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2) наличные деньги и депозиты;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3) ценные бумаги (кроме акций);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4) займы;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5) акции и другой акционерный капитал;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6) страховые технические резервы; 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 7) прочие.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СТРУКТУРА ЧИСТЫХ АКТИВОВ:</a:t>
            </a:r>
            <a:b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32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ФИНАНСОВЫЕ</a:t>
            </a:r>
            <a:endParaRPr lang="ru-RU" sz="32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55650" name="Picture 2" descr="Картинки по запросу национальное богатство"/>
          <p:cNvPicPr>
            <a:picLocks noChangeAspect="1" noChangeArrowheads="1"/>
          </p:cNvPicPr>
          <p:nvPr/>
        </p:nvPicPr>
        <p:blipFill>
          <a:blip r:embed="rId2" cstate="print">
            <a:lum bright="-10000" contrast="20000"/>
          </a:blip>
          <a:srcRect/>
          <a:stretch>
            <a:fillRect/>
          </a:stretch>
        </p:blipFill>
        <p:spPr bwMode="auto">
          <a:xfrm>
            <a:off x="0" y="129270"/>
            <a:ext cx="9144000" cy="65001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153400" cy="1143000"/>
          </a:xfrm>
        </p:spPr>
        <p:txBody>
          <a:bodyPr/>
          <a:lstStyle/>
          <a:p>
            <a:pPr algn="ctr"/>
            <a:r>
              <a:rPr lang="ru-RU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КАК УВЕЛИЧИТЬ НАЦИОНАЛЬНОЕ БОГАТСТВО?</a:t>
            </a:r>
            <a:endParaRPr lang="ru-RU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295400"/>
            <a:ext cx="8458200" cy="5562600"/>
          </a:xfrm>
        </p:spPr>
        <p:txBody>
          <a:bodyPr/>
          <a:lstStyle/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– развитие и увеличение объемов национального производства (ВВП или ВНП);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– все более широкое и разностороннее вовлечение природных ресурсов в хозяйственном использовании (экстенсивный путь);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– внедрение достижений научно-технического прогресса и производственного опыта, инновационная и инвестиционная деятельность (интенсивный путь);</a:t>
            </a:r>
          </a:p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– повышение образовательного и квалификационного уровня работников (человеческий капитал);</a:t>
            </a:r>
          </a:p>
          <a:p>
            <a:endParaRPr lang="ru-RU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Зачем нужен показатель национального богатства?</a:t>
            </a:r>
            <a:endParaRPr lang="ru-RU" sz="3600" b="1" dirty="0">
              <a:solidFill>
                <a:schemeClr val="accent1">
                  <a:lumMod val="75000"/>
                </a:schemeClr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1371600"/>
            <a:ext cx="8610600" cy="4873752"/>
          </a:xfrm>
        </p:spPr>
        <p:txBody>
          <a:bodyPr/>
          <a:lstStyle/>
          <a:p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Сравнение успеха и прогресса</a:t>
            </a:r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graphicFrame>
        <p:nvGraphicFramePr>
          <p:cNvPr id="5" name="Диаграмма 4"/>
          <p:cNvGraphicFramePr/>
          <p:nvPr/>
        </p:nvGraphicFramePr>
        <p:xfrm>
          <a:off x="228600" y="1905000"/>
          <a:ext cx="8229600" cy="4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38400" y="3124200"/>
            <a:ext cx="6477000" cy="3342162"/>
          </a:xfrm>
        </p:spPr>
        <p:txBody>
          <a:bodyPr>
            <a:normAutofit/>
          </a:bodyPr>
          <a:lstStyle/>
          <a:p>
            <a:r>
              <a:rPr lang="ru-RU" sz="6000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Спасибо за внимание!</a:t>
            </a:r>
            <a:br>
              <a:rPr lang="ru-RU" sz="6000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</a:br>
            <a:endParaRPr lang="ru-RU" sz="6000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7042" name="Picture 2" descr="http://img0.joyreactor.cc/pics/post/%D0%BE%D1%82%D0%BA%D1%80%D1%8B%D1%82%D0%BA%D0%B8-%D1%8D%D0%BA%D0%BE%D0%BD%D0%BE%D0%BC%D0%B8%D0%BA%D0%B0-%D1%88%D0%BA%D0%BE%D0%BB%D0%B0-140073.jpeg"/>
          <p:cNvPicPr>
            <a:picLocks noChangeAspect="1" noChangeArrowheads="1"/>
          </p:cNvPicPr>
          <p:nvPr/>
        </p:nvPicPr>
        <p:blipFill>
          <a:blip r:embed="rId2" cstate="print"/>
          <a:srcRect b="19019"/>
          <a:stretch>
            <a:fillRect/>
          </a:stretch>
        </p:blipFill>
        <p:spPr bwMode="auto">
          <a:xfrm>
            <a:off x="1905000" y="381000"/>
            <a:ext cx="701040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457200" y="381000"/>
          <a:ext cx="8305800" cy="617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1524000"/>
            <a:ext cx="7467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ru-RU" sz="3600" b="1" dirty="0" smtClean="0">
                <a:solidFill>
                  <a:srgbClr val="FF33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Вопрос 4. </a:t>
            </a:r>
            <a:r>
              <a:rPr lang="ru-RU" sz="36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Расчет ВВП по производственному методу, по доходам и расходам.</a:t>
            </a:r>
            <a:r>
              <a:rPr lang="en-US" sz="36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600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Другие показатели СНС.</a:t>
            </a:r>
            <a:r>
              <a:rPr lang="ru-RU" sz="4000" b="1" dirty="0" smtClean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ru-RU" sz="4000" b="1" dirty="0" smtClean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</a:br>
            <a:r>
              <a:rPr lang="ru-RU" sz="4000" b="1" dirty="0" smtClean="0">
                <a:solidFill>
                  <a:srgbClr val="FF3300"/>
                </a:solidFill>
                <a:latin typeface="Arial" pitchFamily="34" charset="0"/>
                <a:cs typeface="Arial" pitchFamily="34" charset="0"/>
              </a:rPr>
              <a:t>Методы подсчета ВВП:</a:t>
            </a:r>
            <a:endParaRPr lang="ru-RU" sz="4000" b="1" dirty="0">
              <a:solidFill>
                <a:srgbClr val="FF3300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457200" y="2667000"/>
            <a:ext cx="8305800" cy="3806952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None/>
            </a:pPr>
            <a:r>
              <a:rPr lang="ru-RU" sz="4000" b="1" dirty="0" smtClean="0">
                <a:solidFill>
                  <a:srgbClr val="C00000"/>
                </a:solidFill>
              </a:rPr>
              <a:t>1. </a:t>
            </a:r>
            <a:r>
              <a:rPr lang="ru-RU" sz="4000" b="1" dirty="0" smtClean="0"/>
              <a:t>Производственный,</a:t>
            </a:r>
          </a:p>
          <a:p>
            <a:pPr eaLnBrk="1" hangingPunct="1"/>
            <a:endParaRPr lang="ru-RU" sz="4000" b="1" dirty="0" smtClean="0">
              <a:solidFill>
                <a:srgbClr val="C00000"/>
              </a:solidFill>
            </a:endParaRPr>
          </a:p>
          <a:p>
            <a:pPr eaLnBrk="1" hangingPunct="1">
              <a:buNone/>
            </a:pPr>
            <a:r>
              <a:rPr lang="ru-RU" sz="4000" b="1" dirty="0" smtClean="0">
                <a:solidFill>
                  <a:srgbClr val="C00000"/>
                </a:solidFill>
              </a:rPr>
              <a:t>2. </a:t>
            </a:r>
            <a:r>
              <a:rPr lang="ru-RU" sz="4000" b="1" dirty="0" smtClean="0"/>
              <a:t>По доходам (распределительный метод),</a:t>
            </a:r>
          </a:p>
          <a:p>
            <a:pPr eaLnBrk="1" hangingPunct="1"/>
            <a:endParaRPr lang="ru-RU" sz="4000" b="1" dirty="0" smtClean="0">
              <a:solidFill>
                <a:srgbClr val="C00000"/>
              </a:solidFill>
            </a:endParaRPr>
          </a:p>
          <a:p>
            <a:pPr eaLnBrk="1" hangingPunct="1">
              <a:buNone/>
            </a:pPr>
            <a:r>
              <a:rPr lang="ru-RU" sz="4000" b="1" dirty="0" smtClean="0">
                <a:solidFill>
                  <a:srgbClr val="C00000"/>
                </a:solidFill>
              </a:rPr>
              <a:t>3. </a:t>
            </a:r>
            <a:r>
              <a:rPr lang="ru-RU" sz="4000" b="1" dirty="0" smtClean="0"/>
              <a:t>По расходам ( метод конечного использования)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467600" cy="762000"/>
          </a:xfrm>
        </p:spPr>
        <p:txBody>
          <a:bodyPr>
            <a:normAutofit/>
          </a:bodyPr>
          <a:lstStyle/>
          <a:p>
            <a:r>
              <a:rPr lang="ru-RU" sz="4000" b="1" dirty="0" smtClean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  <a:t>Пример:</a:t>
            </a:r>
            <a:endParaRPr lang="ru-RU" sz="4000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447800" y="1143000"/>
            <a:ext cx="7391400" cy="5181600"/>
          </a:xfrm>
        </p:spPr>
        <p:txBody>
          <a:bodyPr>
            <a:noAutofit/>
          </a:bodyPr>
          <a:lstStyle/>
          <a:p>
            <a:pPr marL="609600" indent="-609600" eaLnBrk="1" hangingPunct="1">
              <a:buFontTx/>
              <a:buNone/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Производство хлеба</a:t>
            </a:r>
          </a:p>
          <a:p>
            <a:pPr marL="609600" indent="-609600" eaLnBrk="1" hangingPunct="1">
              <a:buFontTx/>
              <a:buNone/>
            </a:pP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проходит </a:t>
            </a:r>
            <a:r>
              <a:rPr lang="ru-RU" sz="2600" b="1" dirty="0" smtClean="0">
                <a:solidFill>
                  <a:srgbClr val="0070C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 стадии</a:t>
            </a: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pPr marL="609600" indent="-609600" eaLnBrk="1" hangingPunct="1">
              <a:buFontTx/>
              <a:buNone/>
            </a:pPr>
            <a:endParaRPr lang="ru-RU" sz="26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742950" indent="-742950" eaLnBrk="1" hangingPunct="1">
              <a:buNone/>
            </a:pP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1. </a:t>
            </a:r>
            <a:r>
              <a:rPr lang="ru-RU" sz="26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С/</a:t>
            </a:r>
            <a:r>
              <a:rPr lang="ru-RU" sz="2600" u="sng" dirty="0" err="1" smtClean="0">
                <a:latin typeface="Verdana" pitchFamily="34" charset="0"/>
                <a:ea typeface="Verdana" pitchFamily="34" charset="0"/>
                <a:cs typeface="Verdana" pitchFamily="34" charset="0"/>
              </a:rPr>
              <a:t>х</a:t>
            </a:r>
            <a:r>
              <a:rPr lang="ru-RU" sz="26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предприятие</a:t>
            </a: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выращивает </a:t>
            </a: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пшеницу</a:t>
            </a:r>
            <a:r>
              <a:rPr lang="ru-RU" sz="2600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</a:t>
            </a:r>
            <a:r>
              <a:rPr lang="ru-RU" sz="26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(5 млн. долларов)</a:t>
            </a:r>
            <a:endParaRPr lang="ru-RU" sz="26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742950" indent="-742950" eaLnBrk="1" hangingPunct="1">
              <a:buFontTx/>
              <a:buAutoNum type="arabicPeriod"/>
            </a:pPr>
            <a:endParaRPr lang="ru-RU" sz="26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609600" indent="-609600" eaLnBrk="1" hangingPunct="1">
              <a:buFontTx/>
              <a:buNone/>
            </a:pP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2. </a:t>
            </a:r>
            <a:r>
              <a:rPr lang="ru-RU" sz="26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Мукомольный комбинат</a:t>
            </a: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перерабатывает пшеницу в </a:t>
            </a: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муку</a:t>
            </a:r>
            <a:r>
              <a:rPr lang="ru-RU" sz="2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609600" indent="-609600" eaLnBrk="1" hangingPunct="1">
              <a:buFontTx/>
              <a:buNone/>
            </a:pPr>
            <a:r>
              <a:rPr lang="ru-RU" sz="26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(13 млн. долларов)</a:t>
            </a:r>
            <a:endParaRPr lang="ru-RU" sz="26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609600" indent="-609600" eaLnBrk="1" hangingPunct="1">
              <a:buFontTx/>
              <a:buNone/>
            </a:pPr>
            <a:endParaRPr lang="ru-RU" sz="26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marL="609600" indent="-609600" eaLnBrk="1" hangingPunct="1">
              <a:buFontTx/>
              <a:buNone/>
            </a:pP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r>
              <a:rPr lang="ru-RU" sz="2600" u="sng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 Хлебозавод</a:t>
            </a:r>
            <a:r>
              <a:rPr lang="ru-RU" sz="2600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 выпекает </a:t>
            </a:r>
            <a:r>
              <a:rPr lang="ru-RU" sz="2600" b="1" dirty="0" smtClean="0">
                <a:solidFill>
                  <a:srgbClr val="C0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хлеб</a:t>
            </a:r>
            <a:r>
              <a:rPr lang="ru-RU" sz="2600" b="1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</a:p>
          <a:p>
            <a:pPr marL="609600" indent="-609600" eaLnBrk="1" hangingPunct="1">
              <a:buFontTx/>
              <a:buNone/>
            </a:pPr>
            <a:r>
              <a:rPr lang="ru-RU" sz="2600" dirty="0" smtClean="0">
                <a:solidFill>
                  <a:srgbClr val="00206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(20 млн. долларов)</a:t>
            </a:r>
            <a:endParaRPr lang="ru-RU" sz="2600" dirty="0" smtClean="0">
              <a:solidFill>
                <a:srgbClr val="002060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4824" name="Picture 8" descr="http://www.ekschoz.com/wp-content/uploads/2012/03/img-hvPUV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0"/>
            <a:ext cx="1219200" cy="1219201"/>
          </a:xfrm>
          <a:prstGeom prst="rect">
            <a:avLst/>
          </a:prstGeom>
          <a:noFill/>
        </p:spPr>
      </p:pic>
      <p:pic>
        <p:nvPicPr>
          <p:cNvPr id="34826" name="Picture 10" descr="http://www.ua.all.biz/img/ua/catalog/middle/1809090.jpeg?rrr=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3886200"/>
            <a:ext cx="1219200" cy="1219201"/>
          </a:xfrm>
          <a:prstGeom prst="rect">
            <a:avLst/>
          </a:prstGeom>
          <a:noFill/>
        </p:spPr>
      </p:pic>
      <p:pic>
        <p:nvPicPr>
          <p:cNvPr id="34828" name="Picture 12" descr="http://static.wixstatic.com/media/2cb59c_9d1e6078c3d04b55a0fbd3a4f799b948.jpg_25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5638800"/>
            <a:ext cx="1066800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38" name="Picture 14" descr="Картинки по запросу стул старый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3048000"/>
            <a:ext cx="1897030" cy="2266951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0"/>
            <a:ext cx="7848600" cy="1143000"/>
          </a:xfrm>
        </p:spPr>
        <p:txBody>
          <a:bodyPr/>
          <a:lstStyle/>
          <a:p>
            <a:r>
              <a:rPr lang="ru-RU" b="1" dirty="0" smtClean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Главный принцип расчета ВВП – исключение повторного счета</a:t>
            </a:r>
            <a:endParaRPr lang="ru-RU" b="1" dirty="0">
              <a:solidFill>
                <a:srgbClr val="005DA2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4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219200"/>
            <a:ext cx="8382000" cy="5410200"/>
          </a:xfrm>
        </p:spPr>
        <p:txBody>
          <a:bodyPr>
            <a:normAutofit/>
          </a:bodyPr>
          <a:lstStyle/>
          <a:p>
            <a:pPr algn="just" eaLnBrk="1" hangingPunct="1"/>
            <a:r>
              <a:rPr lang="ru-RU" dirty="0" smtClean="0">
                <a:solidFill>
                  <a:srgbClr val="FF33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Повторный счет </a:t>
            </a:r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– включение стоимости сырья и материалов в состав стоимости  продукта дважды и более раз, в зависимости от того, сколько раз продукт будет подвергаться обработке.</a:t>
            </a:r>
          </a:p>
          <a:p>
            <a:pPr algn="just" eaLnBrk="1" hangingPunct="1"/>
            <a:endParaRPr lang="ru-RU" sz="2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 eaLnBrk="1" hangingPunct="1"/>
            <a:endParaRPr lang="ru-RU" sz="2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 eaLnBrk="1" hangingPunct="1"/>
            <a:endParaRPr lang="ru-RU" sz="2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 eaLnBrk="1" hangingPunct="1"/>
            <a:endParaRPr lang="ru-RU" sz="2800" dirty="0" smtClean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just" eaLnBrk="1" hangingPunct="1"/>
            <a:r>
              <a:rPr lang="ru-RU" dirty="0" smtClean="0">
                <a:latin typeface="Verdana" pitchFamily="34" charset="0"/>
                <a:ea typeface="Verdana" pitchFamily="34" charset="0"/>
                <a:cs typeface="Verdana" pitchFamily="34" charset="0"/>
              </a:rPr>
              <a:t>Также важно не включать продукт, произведенный в прошлый период, но перепроданный в текущем периоде</a:t>
            </a:r>
          </a:p>
        </p:txBody>
      </p:sp>
      <p:pic>
        <p:nvPicPr>
          <p:cNvPr id="103426" name="Picture 2" descr="Картинки по запросу стадии производства стула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3048000"/>
            <a:ext cx="2076450" cy="2076451"/>
          </a:xfrm>
          <a:prstGeom prst="rect">
            <a:avLst/>
          </a:prstGeom>
          <a:noFill/>
        </p:spPr>
      </p:pic>
      <p:pic>
        <p:nvPicPr>
          <p:cNvPr id="103428" name="Picture 4" descr="Картинки по запросу бревно"/>
          <p:cNvPicPr>
            <a:picLocks noChangeAspect="1" noChangeArrowheads="1"/>
          </p:cNvPicPr>
          <p:nvPr/>
        </p:nvPicPr>
        <p:blipFill>
          <a:blip r:embed="rId4" cstate="print"/>
          <a:srcRect l="13081" t="39535" r="24419"/>
          <a:stretch>
            <a:fillRect/>
          </a:stretch>
        </p:blipFill>
        <p:spPr bwMode="auto">
          <a:xfrm>
            <a:off x="457200" y="3124200"/>
            <a:ext cx="3276600" cy="1981200"/>
          </a:xfrm>
          <a:prstGeom prst="rect">
            <a:avLst/>
          </a:prstGeom>
          <a:noFill/>
        </p:spPr>
      </p:pic>
      <p:sp>
        <p:nvSpPr>
          <p:cNvPr id="12" name="Стрелка вправо 11"/>
          <p:cNvSpPr/>
          <p:nvPr/>
        </p:nvSpPr>
        <p:spPr>
          <a:xfrm>
            <a:off x="3733800" y="3962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Стрелка вправо 12"/>
          <p:cNvSpPr/>
          <p:nvPr/>
        </p:nvSpPr>
        <p:spPr>
          <a:xfrm>
            <a:off x="6248400" y="3962400"/>
            <a:ext cx="5334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2286000" y="4495800"/>
            <a:ext cx="160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</a:rPr>
              <a:t>100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$</a:t>
            </a:r>
            <a:endParaRPr lang="ru-RU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86400" y="4648200"/>
            <a:ext cx="160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5</a:t>
            </a:r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$</a:t>
            </a:r>
            <a:endParaRPr lang="ru-RU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15200" y="4648200"/>
            <a:ext cx="1600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</a:rPr>
              <a:t>1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8</a:t>
            </a:r>
            <a:r>
              <a:rPr lang="ru-RU" sz="3600" b="1" dirty="0" smtClean="0">
                <a:solidFill>
                  <a:schemeClr val="accent1">
                    <a:lumMod val="75000"/>
                  </a:schemeClr>
                </a:solidFill>
              </a:rPr>
              <a:t>0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</a:rPr>
              <a:t>$</a:t>
            </a:r>
            <a:endParaRPr lang="ru-RU" sz="3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3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4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4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/>
      <p:bldP spid="15" grpId="0"/>
      <p:bldP spid="16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Оформление по умолчанию">
  <a:themeElements>
    <a:clrScheme name="Оформление по умолчанию 2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FBDF53"/>
      </a:accent1>
      <a:accent2>
        <a:srgbClr val="FF9966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8A5C"/>
      </a:accent6>
      <a:hlink>
        <a:srgbClr val="CC3300"/>
      </a:hlink>
      <a:folHlink>
        <a:srgbClr val="996600"/>
      </a:folHlink>
    </a:clrScheme>
    <a:fontScheme name="Оформление по умолчанию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ru-RU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Оформление по умолчанию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Оформление по умолчанию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Оформление по умолчанию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4600</TotalTime>
  <Words>2321</Words>
  <Application>Microsoft Office PowerPoint</Application>
  <PresentationFormat>Экран (4:3)</PresentationFormat>
  <Paragraphs>405</Paragraphs>
  <Slides>57</Slides>
  <Notes>1</Notes>
  <HiddenSlides>0</HiddenSlides>
  <MMClips>0</MMClips>
  <ScaleCrop>false</ScaleCrop>
  <HeadingPairs>
    <vt:vector size="6" baseType="variant">
      <vt:variant>
        <vt:lpstr>Тема</vt:lpstr>
      </vt:variant>
      <vt:variant>
        <vt:i4>2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57</vt:i4>
      </vt:variant>
    </vt:vector>
  </HeadingPairs>
  <TitlesOfParts>
    <vt:vector size="60" baseType="lpstr">
      <vt:lpstr>Оформление по умолчанию</vt:lpstr>
      <vt:lpstr>Эркер</vt:lpstr>
      <vt:lpstr>Формула</vt:lpstr>
      <vt:lpstr>Тема 8: Макроэкономика Национальный продукт и его измерение.</vt:lpstr>
      <vt:lpstr>Слайд 2</vt:lpstr>
      <vt:lpstr>Вопрос 2.       Кругооборот продуктов и доходов в рыночной экономике.  Понятие системы национальных счетов (СНС).</vt:lpstr>
      <vt:lpstr>Кругооборот продуктов и доходов</vt:lpstr>
      <vt:lpstr>Вопрос 3.    Валовой внутренний продукт (ВВП) и принципы его расчета. Промежуточные и конечные товары и услуги.</vt:lpstr>
      <vt:lpstr>Слайд 6</vt:lpstr>
      <vt:lpstr>Вопрос 4. Расчет ВВП по производственному методу, по доходам и расходам. Другие показатели СНС. Методы подсчета ВВП:</vt:lpstr>
      <vt:lpstr>Пример:</vt:lpstr>
      <vt:lpstr>Главный принцип расчета ВВП – исключение повторного счета</vt:lpstr>
      <vt:lpstr>Пример:</vt:lpstr>
      <vt:lpstr>ВВП (2019 года) включает этот продукт?</vt:lpstr>
      <vt:lpstr>Метод 1: Производственный метод</vt:lpstr>
      <vt:lpstr>Слайд 13</vt:lpstr>
      <vt:lpstr>Метод 2: ВВП по доходам (распределительный метод)</vt:lpstr>
      <vt:lpstr>ВВД = следующим доходам:</vt:lpstr>
      <vt:lpstr>Метод 3: ВВП по расходам (метод конечного использования) Y = C + I + G + Xn</vt:lpstr>
      <vt:lpstr> Потенциальный ВВП – </vt:lpstr>
      <vt:lpstr>ВВП должен учитывать:</vt:lpstr>
      <vt:lpstr>ВВП должен учитывать:</vt:lpstr>
      <vt:lpstr>ВВП позволяет измерить прогресс общества?</vt:lpstr>
      <vt:lpstr>ВВП Индии VS ВВП РБ</vt:lpstr>
      <vt:lpstr>ВВП Индии VS ВВП РБ</vt:lpstr>
      <vt:lpstr>ТОП стран по ВВП на душу населения</vt:lpstr>
      <vt:lpstr>Другие показатели СНС</vt:lpstr>
      <vt:lpstr>Что больше ВВП или ВНП?</vt:lpstr>
      <vt:lpstr>Слайд 26</vt:lpstr>
      <vt:lpstr>Валовой Национальный Продукт  по стоимостным элементам:</vt:lpstr>
      <vt:lpstr>Слайд 28</vt:lpstr>
      <vt:lpstr>Слайд 29</vt:lpstr>
      <vt:lpstr>Слайд 30</vt:lpstr>
      <vt:lpstr>Слайд 31</vt:lpstr>
      <vt:lpstr>Связь показателей дохода:</vt:lpstr>
      <vt:lpstr>   Вопрос 5. Номинальный и реальный ВВП. Дефлятор ВВП. Индексы цен. </vt:lpstr>
      <vt:lpstr>Слайд 34</vt:lpstr>
      <vt:lpstr>Слайд 35</vt:lpstr>
      <vt:lpstr>Виды индексов цен</vt:lpstr>
      <vt:lpstr>Слайд 37</vt:lpstr>
      <vt:lpstr>Слайд 38</vt:lpstr>
      <vt:lpstr>Структура расходов для расчета ИПЦ в 2015 году</vt:lpstr>
      <vt:lpstr>Слайд 40</vt:lpstr>
      <vt:lpstr>Слайд 41</vt:lpstr>
      <vt:lpstr>Методы расчета индекса потребительских цен </vt:lpstr>
      <vt:lpstr>Пример расчета индекса Ласпейреса</vt:lpstr>
      <vt:lpstr>Методы расчета индекса потребительских цен </vt:lpstr>
      <vt:lpstr>Пример расчета индекса Пааше</vt:lpstr>
      <vt:lpstr>Методы расчета индекса потребительских цен </vt:lpstr>
      <vt:lpstr>Вопрос 6. Национальное богатство и проблемы его оценки.</vt:lpstr>
      <vt:lpstr>Журнал ФОРБС: самые богатые вымышленные персонажи</vt:lpstr>
      <vt:lpstr>Журнал ФОРБС: самые богатые вымышленные персонажи</vt:lpstr>
      <vt:lpstr>АКТИВЫ и ПАССИВЫ в расчете НАЦИОНАЛЬНОГО БОГАТСТВА</vt:lpstr>
      <vt:lpstr>СТРУКТУРА ЧИСТЫХ АКТИВОВ: НЕФИНАНСОВЫЕ</vt:lpstr>
      <vt:lpstr>СТРУКТУРА ЧИСТЫХ АКТИВОВ: НЕФИНАНСОВЫЕ</vt:lpstr>
      <vt:lpstr>СТРУКТУРА ЧИСТЫХ АКТИВОВ: ФИНАНСОВЫЕ</vt:lpstr>
      <vt:lpstr>Слайд 54</vt:lpstr>
      <vt:lpstr>КАК УВЕЛИЧИТЬ НАЦИОНАЛЬНОЕ БОГАТСТВО?</vt:lpstr>
      <vt:lpstr>Зачем нужен показатель национального богатства?</vt:lpstr>
      <vt:lpstr>Спасибо за внимание! </vt:lpstr>
    </vt:vector>
  </TitlesOfParts>
  <Company>Asbs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ket</dc:creator>
  <cp:lastModifiedBy>Дом</cp:lastModifiedBy>
  <cp:revision>272</cp:revision>
  <dcterms:created xsi:type="dcterms:W3CDTF">2005-11-15T18:07:50Z</dcterms:created>
  <dcterms:modified xsi:type="dcterms:W3CDTF">2019-10-21T20:04:50Z</dcterms:modified>
</cp:coreProperties>
</file>